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80" r:id="rId3"/>
    <p:sldId id="274" r:id="rId4"/>
    <p:sldId id="281" r:id="rId5"/>
    <p:sldId id="282"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9" r:id="rId23"/>
    <p:sldId id="283" r:id="rId24"/>
    <p:sldId id="275" r:id="rId25"/>
    <p:sldId id="273"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Gill Sans" panose="020B0604020202020204" charset="0"/>
      <p:regular r:id="rId32"/>
      <p:bold r:id="rId33"/>
    </p:embeddedFont>
    <p:embeddedFont>
      <p:font typeface="Roboto"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hRqUIwKH1TNq0NsO6B+78kXYj0/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642"/>
    <a:srgbClr val="002060"/>
    <a:srgbClr val="85AC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4660"/>
  </p:normalViewPr>
  <p:slideViewPr>
    <p:cSldViewPr snapToGrid="0">
      <p:cViewPr varScale="1">
        <p:scale>
          <a:sx n="72" d="100"/>
          <a:sy n="72" d="100"/>
        </p:scale>
        <p:origin x="3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9248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410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6</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1457bc03556_0_4"/>
          <p:cNvSpPr/>
          <p:nvPr/>
        </p:nvSpPr>
        <p:spPr>
          <a:xfrm flipH="1">
            <a:off x="10995300" y="5661233"/>
            <a:ext cx="1196700" cy="11967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 name="Google Shape;15;g1457bc03556_0_4"/>
          <p:cNvSpPr/>
          <p:nvPr/>
        </p:nvSpPr>
        <p:spPr>
          <a:xfrm flipH="1">
            <a:off x="10995300" y="5661167"/>
            <a:ext cx="1196700" cy="1196700"/>
          </a:xfrm>
          <a:prstGeom prst="round1Rect">
            <a:avLst>
              <a:gd name="adj" fmla="val 16667"/>
            </a:avLst>
          </a:prstGeom>
          <a:solidFill>
            <a:schemeClr val="lt1">
              <a:alpha val="6808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 name="Google Shape;16;g1457bc03556_0_4"/>
          <p:cNvSpPr txBox="1">
            <a:spLocks noGrp="1"/>
          </p:cNvSpPr>
          <p:nvPr>
            <p:ph type="ctrTitle"/>
          </p:nvPr>
        </p:nvSpPr>
        <p:spPr>
          <a:xfrm>
            <a:off x="520700" y="2425700"/>
            <a:ext cx="10962900" cy="1244700"/>
          </a:xfrm>
          <a:prstGeom prst="rect">
            <a:avLst/>
          </a:prstGeom>
        </p:spPr>
        <p:txBody>
          <a:bodyPr spcFirstLastPara="1" wrap="square" lIns="121900" tIns="121900" rIns="121900" bIns="121900" anchor="b"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17" name="Google Shape;17;g1457bc03556_0_4"/>
          <p:cNvSpPr txBox="1">
            <a:spLocks noGrp="1"/>
          </p:cNvSpPr>
          <p:nvPr>
            <p:ph type="subTitle" idx="1"/>
          </p:nvPr>
        </p:nvSpPr>
        <p:spPr>
          <a:xfrm>
            <a:off x="520700" y="3718840"/>
            <a:ext cx="10962900" cy="5772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Clr>
                <a:schemeClr val="lt1"/>
              </a:buClr>
              <a:buSzPts val="2400"/>
              <a:buNone/>
              <a:defRPr>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8" name="Google Shape;18;g1457bc03556_0_4"/>
          <p:cNvSpPr txBox="1">
            <a:spLocks noGrp="1"/>
          </p:cNvSpPr>
          <p:nvPr>
            <p:ph type="sldNum" idx="12"/>
          </p:nvPr>
        </p:nvSpPr>
        <p:spPr>
          <a:xfrm>
            <a:off x="11364722" y="6260831"/>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1"/>
        <p:cNvGrpSpPr/>
        <p:nvPr/>
      </p:nvGrpSpPr>
      <p:grpSpPr>
        <a:xfrm>
          <a:off x="0" y="0"/>
          <a:ext cx="0" cy="0"/>
          <a:chOff x="0" y="0"/>
          <a:chExt cx="0" cy="0"/>
        </a:xfrm>
      </p:grpSpPr>
      <p:sp>
        <p:nvSpPr>
          <p:cNvPr id="62" name="Google Shape;62;g1457bc03556_0_52"/>
          <p:cNvSpPr txBox="1">
            <a:spLocks noGrp="1"/>
          </p:cNvSpPr>
          <p:nvPr>
            <p:ph type="title" hasCustomPrompt="1"/>
          </p:nvPr>
        </p:nvSpPr>
        <p:spPr>
          <a:xfrm>
            <a:off x="634000" y="1678033"/>
            <a:ext cx="10962900" cy="2618100"/>
          </a:xfrm>
          <a:prstGeom prst="rect">
            <a:avLst/>
          </a:prstGeom>
        </p:spPr>
        <p:txBody>
          <a:bodyPr spcFirstLastPara="1" wrap="square" lIns="121900" tIns="121900" rIns="121900" bIns="121900" anchor="b" anchorCtr="0">
            <a:normAutofit/>
          </a:bodyPr>
          <a:lstStyle>
            <a:lvl1pPr lvl="0" algn="ctr">
              <a:spcBef>
                <a:spcPts val="0"/>
              </a:spcBef>
              <a:spcAft>
                <a:spcPts val="0"/>
              </a:spcAft>
              <a:buClr>
                <a:schemeClr val="dk2"/>
              </a:buClr>
              <a:buSzPts val="16000"/>
              <a:buNone/>
              <a:defRPr sz="16000">
                <a:solidFill>
                  <a:schemeClr val="dk2"/>
                </a:solidFill>
              </a:defRPr>
            </a:lvl1pPr>
            <a:lvl2pPr lvl="1" algn="ctr">
              <a:spcBef>
                <a:spcPts val="0"/>
              </a:spcBef>
              <a:spcAft>
                <a:spcPts val="0"/>
              </a:spcAft>
              <a:buClr>
                <a:schemeClr val="dk2"/>
              </a:buClr>
              <a:buSzPts val="16000"/>
              <a:buNone/>
              <a:defRPr sz="16000">
                <a:solidFill>
                  <a:schemeClr val="dk2"/>
                </a:solidFill>
              </a:defRPr>
            </a:lvl2pPr>
            <a:lvl3pPr lvl="2" algn="ctr">
              <a:spcBef>
                <a:spcPts val="0"/>
              </a:spcBef>
              <a:spcAft>
                <a:spcPts val="0"/>
              </a:spcAft>
              <a:buClr>
                <a:schemeClr val="dk2"/>
              </a:buClr>
              <a:buSzPts val="16000"/>
              <a:buNone/>
              <a:defRPr sz="16000">
                <a:solidFill>
                  <a:schemeClr val="dk2"/>
                </a:solidFill>
              </a:defRPr>
            </a:lvl3pPr>
            <a:lvl4pPr lvl="3" algn="ctr">
              <a:spcBef>
                <a:spcPts val="0"/>
              </a:spcBef>
              <a:spcAft>
                <a:spcPts val="0"/>
              </a:spcAft>
              <a:buClr>
                <a:schemeClr val="dk2"/>
              </a:buClr>
              <a:buSzPts val="16000"/>
              <a:buNone/>
              <a:defRPr sz="16000">
                <a:solidFill>
                  <a:schemeClr val="dk2"/>
                </a:solidFill>
              </a:defRPr>
            </a:lvl4pPr>
            <a:lvl5pPr lvl="4" algn="ctr">
              <a:spcBef>
                <a:spcPts val="0"/>
              </a:spcBef>
              <a:spcAft>
                <a:spcPts val="0"/>
              </a:spcAft>
              <a:buClr>
                <a:schemeClr val="dk2"/>
              </a:buClr>
              <a:buSzPts val="16000"/>
              <a:buNone/>
              <a:defRPr sz="16000">
                <a:solidFill>
                  <a:schemeClr val="dk2"/>
                </a:solidFill>
              </a:defRPr>
            </a:lvl5pPr>
            <a:lvl6pPr lvl="5" algn="ctr">
              <a:spcBef>
                <a:spcPts val="0"/>
              </a:spcBef>
              <a:spcAft>
                <a:spcPts val="0"/>
              </a:spcAft>
              <a:buClr>
                <a:schemeClr val="dk2"/>
              </a:buClr>
              <a:buSzPts val="16000"/>
              <a:buNone/>
              <a:defRPr sz="16000">
                <a:solidFill>
                  <a:schemeClr val="dk2"/>
                </a:solidFill>
              </a:defRPr>
            </a:lvl6pPr>
            <a:lvl7pPr lvl="6" algn="ctr">
              <a:spcBef>
                <a:spcPts val="0"/>
              </a:spcBef>
              <a:spcAft>
                <a:spcPts val="0"/>
              </a:spcAft>
              <a:buClr>
                <a:schemeClr val="dk2"/>
              </a:buClr>
              <a:buSzPts val="16000"/>
              <a:buNone/>
              <a:defRPr sz="16000">
                <a:solidFill>
                  <a:schemeClr val="dk2"/>
                </a:solidFill>
              </a:defRPr>
            </a:lvl7pPr>
            <a:lvl8pPr lvl="7" algn="ctr">
              <a:spcBef>
                <a:spcPts val="0"/>
              </a:spcBef>
              <a:spcAft>
                <a:spcPts val="0"/>
              </a:spcAft>
              <a:buClr>
                <a:schemeClr val="dk2"/>
              </a:buClr>
              <a:buSzPts val="16000"/>
              <a:buNone/>
              <a:defRPr sz="16000">
                <a:solidFill>
                  <a:schemeClr val="dk2"/>
                </a:solidFill>
              </a:defRPr>
            </a:lvl8pPr>
            <a:lvl9pPr lvl="8" algn="ctr">
              <a:spcBef>
                <a:spcPts val="0"/>
              </a:spcBef>
              <a:spcAft>
                <a:spcPts val="0"/>
              </a:spcAft>
              <a:buClr>
                <a:schemeClr val="dk2"/>
              </a:buClr>
              <a:buSzPts val="16000"/>
              <a:buNone/>
              <a:defRPr sz="16000">
                <a:solidFill>
                  <a:schemeClr val="dk2"/>
                </a:solidFill>
              </a:defRPr>
            </a:lvl9pPr>
          </a:lstStyle>
          <a:p>
            <a:r>
              <a:t>xx%</a:t>
            </a:r>
          </a:p>
        </p:txBody>
      </p:sp>
      <p:sp>
        <p:nvSpPr>
          <p:cNvPr id="63" name="Google Shape;63;g1457bc03556_0_52"/>
          <p:cNvSpPr txBox="1">
            <a:spLocks noGrp="1"/>
          </p:cNvSpPr>
          <p:nvPr>
            <p:ph type="body" idx="1"/>
          </p:nvPr>
        </p:nvSpPr>
        <p:spPr>
          <a:xfrm>
            <a:off x="634000" y="4406167"/>
            <a:ext cx="10962900" cy="17343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64" name="Google Shape;64;g1457bc03556_0_52"/>
          <p:cNvSpPr txBox="1">
            <a:spLocks noGrp="1"/>
          </p:cNvSpPr>
          <p:nvPr>
            <p:ph type="sldNum" idx="12"/>
          </p:nvPr>
        </p:nvSpPr>
        <p:spPr>
          <a:xfrm>
            <a:off x="11364722" y="6260831"/>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
        <p:nvSpPr>
          <p:cNvPr id="66" name="Google Shape;66;g1457bc03556_0_56"/>
          <p:cNvSpPr txBox="1">
            <a:spLocks noGrp="1"/>
          </p:cNvSpPr>
          <p:nvPr>
            <p:ph type="sldNum" idx="12"/>
          </p:nvPr>
        </p:nvSpPr>
        <p:spPr>
          <a:xfrm>
            <a:off x="11364722" y="6260831"/>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7"/>
        <p:cNvGrpSpPr/>
        <p:nvPr/>
      </p:nvGrpSpPr>
      <p:grpSpPr>
        <a:xfrm>
          <a:off x="0" y="0"/>
          <a:ext cx="0" cy="0"/>
          <a:chOff x="0" y="0"/>
          <a:chExt cx="0" cy="0"/>
        </a:xfrm>
      </p:grpSpPr>
      <p:sp>
        <p:nvSpPr>
          <p:cNvPr id="68" name="Google Shape;68;g1457bc03556_0_58"/>
          <p:cNvSpPr txBox="1">
            <a:spLocks noGrp="1"/>
          </p:cNvSpPr>
          <p:nvPr>
            <p:ph type="title"/>
          </p:nvPr>
        </p:nvSpPr>
        <p:spPr>
          <a:xfrm>
            <a:off x="1451579" y="804519"/>
            <a:ext cx="9603300" cy="10491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a:endParaRPr/>
          </a:p>
        </p:txBody>
      </p:sp>
      <p:sp>
        <p:nvSpPr>
          <p:cNvPr id="69" name="Google Shape;69;g1457bc03556_0_58"/>
          <p:cNvSpPr txBox="1">
            <a:spLocks noGrp="1"/>
          </p:cNvSpPr>
          <p:nvPr>
            <p:ph type="body" idx="1"/>
          </p:nvPr>
        </p:nvSpPr>
        <p:spPr>
          <a:xfrm>
            <a:off x="1451579" y="2015732"/>
            <a:ext cx="9603300" cy="3450600"/>
          </a:xfrm>
          <a:prstGeom prst="rect">
            <a:avLst/>
          </a:prstGeom>
          <a:noFill/>
          <a:ln>
            <a:noFill/>
          </a:ln>
        </p:spPr>
        <p:txBody>
          <a:bodyPr spcFirstLastPara="1" wrap="square" lIns="91425" tIns="45700" rIns="91425" bIns="45700" anchor="t" anchorCtr="0">
            <a:normAutofit/>
          </a:bodyPr>
          <a:lstStyle>
            <a:lvl1pPr marL="457200" lvl="0" indent="-342900" algn="l" rtl="0">
              <a:lnSpc>
                <a:spcPct val="120000"/>
              </a:lnSpc>
              <a:spcBef>
                <a:spcPts val="1000"/>
              </a:spcBef>
              <a:spcAft>
                <a:spcPts val="0"/>
              </a:spcAft>
              <a:buSzPts val="1800"/>
              <a:buChar char="●"/>
              <a:defRPr/>
            </a:lvl1pPr>
            <a:lvl2pPr marL="914400" lvl="1" indent="-342900" algn="l" rtl="0">
              <a:lnSpc>
                <a:spcPct val="120000"/>
              </a:lnSpc>
              <a:spcBef>
                <a:spcPts val="1600"/>
              </a:spcBef>
              <a:spcAft>
                <a:spcPts val="0"/>
              </a:spcAft>
              <a:buSzPts val="1800"/>
              <a:buChar char="○"/>
              <a:defRPr/>
            </a:lvl2pPr>
            <a:lvl3pPr marL="1371600" lvl="2" indent="-342900" algn="l" rtl="0">
              <a:lnSpc>
                <a:spcPct val="120000"/>
              </a:lnSpc>
              <a:spcBef>
                <a:spcPts val="1600"/>
              </a:spcBef>
              <a:spcAft>
                <a:spcPts val="0"/>
              </a:spcAft>
              <a:buSzPts val="1800"/>
              <a:buChar char="■"/>
              <a:defRPr/>
            </a:lvl3pPr>
            <a:lvl4pPr marL="1828800" lvl="3" indent="-342900" algn="l" rtl="0">
              <a:lnSpc>
                <a:spcPct val="120000"/>
              </a:lnSpc>
              <a:spcBef>
                <a:spcPts val="1600"/>
              </a:spcBef>
              <a:spcAft>
                <a:spcPts val="0"/>
              </a:spcAft>
              <a:buSzPts val="1800"/>
              <a:buChar char="●"/>
              <a:defRPr/>
            </a:lvl4pPr>
            <a:lvl5pPr marL="2286000" lvl="4" indent="-342900" algn="l" rtl="0">
              <a:lnSpc>
                <a:spcPct val="120000"/>
              </a:lnSpc>
              <a:spcBef>
                <a:spcPts val="1600"/>
              </a:spcBef>
              <a:spcAft>
                <a:spcPts val="0"/>
              </a:spcAft>
              <a:buSzPts val="1800"/>
              <a:buChar char="○"/>
              <a:defRPr/>
            </a:lvl5pPr>
            <a:lvl6pPr marL="2743200" lvl="5" indent="-342900" algn="l" rtl="0">
              <a:lnSpc>
                <a:spcPct val="120000"/>
              </a:lnSpc>
              <a:spcBef>
                <a:spcPts val="1600"/>
              </a:spcBef>
              <a:spcAft>
                <a:spcPts val="0"/>
              </a:spcAft>
              <a:buSzPts val="1800"/>
              <a:buChar char="■"/>
              <a:defRPr/>
            </a:lvl6pPr>
            <a:lvl7pPr marL="3200400" lvl="6" indent="-342900" algn="l" rtl="0">
              <a:lnSpc>
                <a:spcPct val="120000"/>
              </a:lnSpc>
              <a:spcBef>
                <a:spcPts val="1600"/>
              </a:spcBef>
              <a:spcAft>
                <a:spcPts val="0"/>
              </a:spcAft>
              <a:buSzPts val="1800"/>
              <a:buChar char="●"/>
              <a:defRPr/>
            </a:lvl7pPr>
            <a:lvl8pPr marL="3657600" lvl="7" indent="-342900" algn="l" rtl="0">
              <a:lnSpc>
                <a:spcPct val="120000"/>
              </a:lnSpc>
              <a:spcBef>
                <a:spcPts val="1600"/>
              </a:spcBef>
              <a:spcAft>
                <a:spcPts val="0"/>
              </a:spcAft>
              <a:buSzPts val="1800"/>
              <a:buChar char="○"/>
              <a:defRPr/>
            </a:lvl8pPr>
            <a:lvl9pPr marL="4114800" lvl="8" indent="-342900" algn="l" rtl="0">
              <a:lnSpc>
                <a:spcPct val="120000"/>
              </a:lnSpc>
              <a:spcBef>
                <a:spcPts val="1600"/>
              </a:spcBef>
              <a:spcAft>
                <a:spcPts val="1600"/>
              </a:spcAft>
              <a:buSzPts val="1800"/>
              <a:buChar char="■"/>
              <a:defRPr/>
            </a:lvl9pPr>
          </a:lstStyle>
          <a:p>
            <a:endParaRPr/>
          </a:p>
        </p:txBody>
      </p:sp>
      <p:sp>
        <p:nvSpPr>
          <p:cNvPr id="70" name="Google Shape;70;g1457bc03556_0_58"/>
          <p:cNvSpPr txBox="1">
            <a:spLocks noGrp="1"/>
          </p:cNvSpPr>
          <p:nvPr>
            <p:ph type="dt" idx="10"/>
          </p:nvPr>
        </p:nvSpPr>
        <p:spPr>
          <a:xfrm>
            <a:off x="7554138" y="330370"/>
            <a:ext cx="3500700" cy="3093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g1457bc03556_0_58"/>
          <p:cNvSpPr txBox="1">
            <a:spLocks noGrp="1"/>
          </p:cNvSpPr>
          <p:nvPr>
            <p:ph type="ftr" idx="11"/>
          </p:nvPr>
        </p:nvSpPr>
        <p:spPr>
          <a:xfrm>
            <a:off x="1451579" y="329307"/>
            <a:ext cx="5938800" cy="309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2" name="Google Shape;72;g1457bc03556_0_58"/>
          <p:cNvSpPr txBox="1">
            <a:spLocks noGrp="1"/>
          </p:cNvSpPr>
          <p:nvPr>
            <p:ph type="sldNum" idx="12"/>
          </p:nvPr>
        </p:nvSpPr>
        <p:spPr>
          <a:xfrm>
            <a:off x="480060" y="798973"/>
            <a:ext cx="810900" cy="503700"/>
          </a:xfrm>
          <a:prstGeom prst="rect">
            <a:avLst/>
          </a:prstGeom>
          <a:noFill/>
          <a:ln>
            <a:noFill/>
          </a:ln>
        </p:spPr>
        <p:txBody>
          <a:bodyPr spcFirstLastPara="1" wrap="square" lIns="91425" tIns="45700" rIns="91425" bIns="45700" anchor="t"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CA"/>
              <a:t>‹#›</a:t>
            </a:fld>
            <a:endParaRPr/>
          </a:p>
        </p:txBody>
      </p:sp>
      <p:cxnSp>
        <p:nvCxnSpPr>
          <p:cNvPr id="73" name="Google Shape;73;g1457bc03556_0_58"/>
          <p:cNvCxnSpPr/>
          <p:nvPr/>
        </p:nvCxnSpPr>
        <p:spPr>
          <a:xfrm>
            <a:off x="1453896" y="1847088"/>
            <a:ext cx="960750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g1457bc03556_0_10"/>
          <p:cNvSpPr txBox="1">
            <a:spLocks noGrp="1"/>
          </p:cNvSpPr>
          <p:nvPr>
            <p:ph type="title"/>
          </p:nvPr>
        </p:nvSpPr>
        <p:spPr>
          <a:xfrm>
            <a:off x="614600" y="2753800"/>
            <a:ext cx="10962900" cy="1350300"/>
          </a:xfrm>
          <a:prstGeom prst="rect">
            <a:avLst/>
          </a:prstGeom>
        </p:spPr>
        <p:txBody>
          <a:bodyPr spcFirstLastPara="1" wrap="square" lIns="121900" tIns="121900" rIns="121900" bIns="121900" anchor="ctr" anchorCtr="0">
            <a:normAutofit/>
          </a:bodyPr>
          <a:lstStyle>
            <a:lvl1pPr lvl="0">
              <a:spcBef>
                <a:spcPts val="0"/>
              </a:spcBef>
              <a:spcAft>
                <a:spcPts val="0"/>
              </a:spcAft>
              <a:buSzPts val="5600"/>
              <a:buNone/>
              <a:defRPr sz="5600"/>
            </a:lvl1pPr>
            <a:lvl2pPr lvl="1">
              <a:spcBef>
                <a:spcPts val="0"/>
              </a:spcBef>
              <a:spcAft>
                <a:spcPts val="0"/>
              </a:spcAft>
              <a:buSzPts val="5600"/>
              <a:buNone/>
              <a:defRPr sz="5600"/>
            </a:lvl2pPr>
            <a:lvl3pPr lvl="2">
              <a:spcBef>
                <a:spcPts val="0"/>
              </a:spcBef>
              <a:spcAft>
                <a:spcPts val="0"/>
              </a:spcAft>
              <a:buSzPts val="5600"/>
              <a:buNone/>
              <a:defRPr sz="5600"/>
            </a:lvl3pPr>
            <a:lvl4pPr lvl="3">
              <a:spcBef>
                <a:spcPts val="0"/>
              </a:spcBef>
              <a:spcAft>
                <a:spcPts val="0"/>
              </a:spcAft>
              <a:buSzPts val="5600"/>
              <a:buNone/>
              <a:defRPr sz="5600"/>
            </a:lvl4pPr>
            <a:lvl5pPr lvl="4">
              <a:spcBef>
                <a:spcPts val="0"/>
              </a:spcBef>
              <a:spcAft>
                <a:spcPts val="0"/>
              </a:spcAft>
              <a:buSzPts val="5600"/>
              <a:buNone/>
              <a:defRPr sz="5600"/>
            </a:lvl5pPr>
            <a:lvl6pPr lvl="5">
              <a:spcBef>
                <a:spcPts val="0"/>
              </a:spcBef>
              <a:spcAft>
                <a:spcPts val="0"/>
              </a:spcAft>
              <a:buSzPts val="5600"/>
              <a:buNone/>
              <a:defRPr sz="5600"/>
            </a:lvl6pPr>
            <a:lvl7pPr lvl="6">
              <a:spcBef>
                <a:spcPts val="0"/>
              </a:spcBef>
              <a:spcAft>
                <a:spcPts val="0"/>
              </a:spcAft>
              <a:buSzPts val="5600"/>
              <a:buNone/>
              <a:defRPr sz="5600"/>
            </a:lvl7pPr>
            <a:lvl8pPr lvl="7">
              <a:spcBef>
                <a:spcPts val="0"/>
              </a:spcBef>
              <a:spcAft>
                <a:spcPts val="0"/>
              </a:spcAft>
              <a:buSzPts val="5600"/>
              <a:buNone/>
              <a:defRPr sz="5600"/>
            </a:lvl8pPr>
            <a:lvl9pPr lvl="8">
              <a:spcBef>
                <a:spcPts val="0"/>
              </a:spcBef>
              <a:spcAft>
                <a:spcPts val="0"/>
              </a:spcAft>
              <a:buSzPts val="5600"/>
              <a:buNone/>
              <a:defRPr sz="5600"/>
            </a:lvl9pPr>
          </a:lstStyle>
          <a:p>
            <a:endParaRPr/>
          </a:p>
        </p:txBody>
      </p:sp>
      <p:sp>
        <p:nvSpPr>
          <p:cNvPr id="21" name="Google Shape;21;g1457bc03556_0_10"/>
          <p:cNvSpPr txBox="1">
            <a:spLocks noGrp="1"/>
          </p:cNvSpPr>
          <p:nvPr>
            <p:ph type="sldNum" idx="12"/>
          </p:nvPr>
        </p:nvSpPr>
        <p:spPr>
          <a:xfrm>
            <a:off x="11364722" y="6260831"/>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g1457bc03556_0_13"/>
          <p:cNvSpPr/>
          <p:nvPr/>
        </p:nvSpPr>
        <p:spPr>
          <a:xfrm rot="10800000" flipH="1">
            <a:off x="0" y="2247900"/>
            <a:ext cx="12192000" cy="46101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g1457bc03556_0_13"/>
          <p:cNvSpPr/>
          <p:nvPr/>
        </p:nvSpPr>
        <p:spPr>
          <a:xfrm>
            <a:off x="0" y="2248000"/>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 name="Google Shape;25;g1457bc03556_0_13"/>
          <p:cNvSpPr txBox="1">
            <a:spLocks noGrp="1"/>
          </p:cNvSpPr>
          <p:nvPr>
            <p:ph type="title"/>
          </p:nvPr>
        </p:nvSpPr>
        <p:spPr>
          <a:xfrm>
            <a:off x="629200" y="984967"/>
            <a:ext cx="10962900" cy="1023600"/>
          </a:xfrm>
          <a:prstGeom prst="rect">
            <a:avLst/>
          </a:prstGeom>
        </p:spPr>
        <p:txBody>
          <a:bodyPr spcFirstLastPara="1" wrap="square" lIns="121900" tIns="121900" rIns="121900" bIns="121900" anchor="b" anchorCtr="0">
            <a:normAutofit/>
          </a:bodyPr>
          <a:lstStyle>
            <a:lvl1pPr lvl="0">
              <a:spcBef>
                <a:spcPts val="0"/>
              </a:spcBef>
              <a:spcAft>
                <a:spcPts val="0"/>
              </a:spcAft>
              <a:buSzPts val="4300"/>
              <a:buNone/>
              <a:defRPr/>
            </a:lvl1pPr>
            <a:lvl2pPr lvl="1">
              <a:spcBef>
                <a:spcPts val="0"/>
              </a:spcBef>
              <a:spcAft>
                <a:spcPts val="0"/>
              </a:spcAft>
              <a:buSzPts val="4300"/>
              <a:buNone/>
              <a:defRPr/>
            </a:lvl2pPr>
            <a:lvl3pPr lvl="2">
              <a:spcBef>
                <a:spcPts val="0"/>
              </a:spcBef>
              <a:spcAft>
                <a:spcPts val="0"/>
              </a:spcAft>
              <a:buSzPts val="4300"/>
              <a:buNone/>
              <a:defRPr/>
            </a:lvl3pPr>
            <a:lvl4pPr lvl="3">
              <a:spcBef>
                <a:spcPts val="0"/>
              </a:spcBef>
              <a:spcAft>
                <a:spcPts val="0"/>
              </a:spcAft>
              <a:buSzPts val="4300"/>
              <a:buNone/>
              <a:defRPr/>
            </a:lvl4pPr>
            <a:lvl5pPr lvl="4">
              <a:spcBef>
                <a:spcPts val="0"/>
              </a:spcBef>
              <a:spcAft>
                <a:spcPts val="0"/>
              </a:spcAft>
              <a:buSzPts val="4300"/>
              <a:buNone/>
              <a:defRPr/>
            </a:lvl5pPr>
            <a:lvl6pPr lvl="5">
              <a:spcBef>
                <a:spcPts val="0"/>
              </a:spcBef>
              <a:spcAft>
                <a:spcPts val="0"/>
              </a:spcAft>
              <a:buSzPts val="4300"/>
              <a:buNone/>
              <a:defRPr/>
            </a:lvl6pPr>
            <a:lvl7pPr lvl="6">
              <a:spcBef>
                <a:spcPts val="0"/>
              </a:spcBef>
              <a:spcAft>
                <a:spcPts val="0"/>
              </a:spcAft>
              <a:buSzPts val="4300"/>
              <a:buNone/>
              <a:defRPr/>
            </a:lvl7pPr>
            <a:lvl8pPr lvl="7">
              <a:spcBef>
                <a:spcPts val="0"/>
              </a:spcBef>
              <a:spcAft>
                <a:spcPts val="0"/>
              </a:spcAft>
              <a:buSzPts val="4300"/>
              <a:buNone/>
              <a:defRPr/>
            </a:lvl8pPr>
            <a:lvl9pPr lvl="8">
              <a:spcBef>
                <a:spcPts val="0"/>
              </a:spcBef>
              <a:spcAft>
                <a:spcPts val="0"/>
              </a:spcAft>
              <a:buSzPts val="4300"/>
              <a:buNone/>
              <a:defRPr/>
            </a:lvl9pPr>
          </a:lstStyle>
          <a:p>
            <a:endParaRPr/>
          </a:p>
        </p:txBody>
      </p:sp>
      <p:sp>
        <p:nvSpPr>
          <p:cNvPr id="26" name="Google Shape;26;g1457bc03556_0_13"/>
          <p:cNvSpPr txBox="1">
            <a:spLocks noGrp="1"/>
          </p:cNvSpPr>
          <p:nvPr>
            <p:ph type="body" idx="1"/>
          </p:nvPr>
        </p:nvSpPr>
        <p:spPr>
          <a:xfrm>
            <a:off x="629200" y="2558767"/>
            <a:ext cx="10962900" cy="36135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27" name="Google Shape;27;g1457bc03556_0_13"/>
          <p:cNvSpPr txBox="1">
            <a:spLocks noGrp="1"/>
          </p:cNvSpPr>
          <p:nvPr>
            <p:ph type="sldNum" idx="12"/>
          </p:nvPr>
        </p:nvSpPr>
        <p:spPr>
          <a:xfrm>
            <a:off x="11364722" y="6260831"/>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457bc03556_0_19"/>
          <p:cNvSpPr/>
          <p:nvPr/>
        </p:nvSpPr>
        <p:spPr>
          <a:xfrm rot="10800000" flipH="1">
            <a:off x="0" y="2247900"/>
            <a:ext cx="12192000" cy="46101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 name="Google Shape;30;g1457bc03556_0_19"/>
          <p:cNvSpPr/>
          <p:nvPr/>
        </p:nvSpPr>
        <p:spPr>
          <a:xfrm>
            <a:off x="0" y="2248000"/>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g1457bc03556_0_19"/>
          <p:cNvSpPr txBox="1">
            <a:spLocks noGrp="1"/>
          </p:cNvSpPr>
          <p:nvPr>
            <p:ph type="title"/>
          </p:nvPr>
        </p:nvSpPr>
        <p:spPr>
          <a:xfrm>
            <a:off x="629200" y="984967"/>
            <a:ext cx="10962900" cy="1023600"/>
          </a:xfrm>
          <a:prstGeom prst="rect">
            <a:avLst/>
          </a:prstGeom>
        </p:spPr>
        <p:txBody>
          <a:bodyPr spcFirstLastPara="1" wrap="square" lIns="121900" tIns="121900" rIns="121900" bIns="121900" anchor="b" anchorCtr="0">
            <a:normAutofit/>
          </a:bodyPr>
          <a:lstStyle>
            <a:lvl1pPr lvl="0">
              <a:spcBef>
                <a:spcPts val="0"/>
              </a:spcBef>
              <a:spcAft>
                <a:spcPts val="0"/>
              </a:spcAft>
              <a:buSzPts val="4300"/>
              <a:buNone/>
              <a:defRPr/>
            </a:lvl1pPr>
            <a:lvl2pPr lvl="1">
              <a:spcBef>
                <a:spcPts val="0"/>
              </a:spcBef>
              <a:spcAft>
                <a:spcPts val="0"/>
              </a:spcAft>
              <a:buSzPts val="4300"/>
              <a:buNone/>
              <a:defRPr/>
            </a:lvl2pPr>
            <a:lvl3pPr lvl="2">
              <a:spcBef>
                <a:spcPts val="0"/>
              </a:spcBef>
              <a:spcAft>
                <a:spcPts val="0"/>
              </a:spcAft>
              <a:buSzPts val="4300"/>
              <a:buNone/>
              <a:defRPr/>
            </a:lvl3pPr>
            <a:lvl4pPr lvl="3">
              <a:spcBef>
                <a:spcPts val="0"/>
              </a:spcBef>
              <a:spcAft>
                <a:spcPts val="0"/>
              </a:spcAft>
              <a:buSzPts val="4300"/>
              <a:buNone/>
              <a:defRPr/>
            </a:lvl4pPr>
            <a:lvl5pPr lvl="4">
              <a:spcBef>
                <a:spcPts val="0"/>
              </a:spcBef>
              <a:spcAft>
                <a:spcPts val="0"/>
              </a:spcAft>
              <a:buSzPts val="4300"/>
              <a:buNone/>
              <a:defRPr/>
            </a:lvl5pPr>
            <a:lvl6pPr lvl="5">
              <a:spcBef>
                <a:spcPts val="0"/>
              </a:spcBef>
              <a:spcAft>
                <a:spcPts val="0"/>
              </a:spcAft>
              <a:buSzPts val="4300"/>
              <a:buNone/>
              <a:defRPr/>
            </a:lvl6pPr>
            <a:lvl7pPr lvl="6">
              <a:spcBef>
                <a:spcPts val="0"/>
              </a:spcBef>
              <a:spcAft>
                <a:spcPts val="0"/>
              </a:spcAft>
              <a:buSzPts val="4300"/>
              <a:buNone/>
              <a:defRPr/>
            </a:lvl7pPr>
            <a:lvl8pPr lvl="7">
              <a:spcBef>
                <a:spcPts val="0"/>
              </a:spcBef>
              <a:spcAft>
                <a:spcPts val="0"/>
              </a:spcAft>
              <a:buSzPts val="4300"/>
              <a:buNone/>
              <a:defRPr/>
            </a:lvl8pPr>
            <a:lvl9pPr lvl="8">
              <a:spcBef>
                <a:spcPts val="0"/>
              </a:spcBef>
              <a:spcAft>
                <a:spcPts val="0"/>
              </a:spcAft>
              <a:buSzPts val="4300"/>
              <a:buNone/>
              <a:defRPr/>
            </a:lvl9pPr>
          </a:lstStyle>
          <a:p>
            <a:endParaRPr/>
          </a:p>
        </p:txBody>
      </p:sp>
      <p:sp>
        <p:nvSpPr>
          <p:cNvPr id="32" name="Google Shape;32;g1457bc03556_0_19"/>
          <p:cNvSpPr txBox="1">
            <a:spLocks noGrp="1"/>
          </p:cNvSpPr>
          <p:nvPr>
            <p:ph type="body" idx="1"/>
          </p:nvPr>
        </p:nvSpPr>
        <p:spPr>
          <a:xfrm>
            <a:off x="629200" y="2558767"/>
            <a:ext cx="5333100" cy="36135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3" name="Google Shape;33;g1457bc03556_0_19"/>
          <p:cNvSpPr txBox="1">
            <a:spLocks noGrp="1"/>
          </p:cNvSpPr>
          <p:nvPr>
            <p:ph type="body" idx="2"/>
          </p:nvPr>
        </p:nvSpPr>
        <p:spPr>
          <a:xfrm>
            <a:off x="6259000" y="2558767"/>
            <a:ext cx="5333100" cy="36135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4" name="Google Shape;34;g1457bc03556_0_19"/>
          <p:cNvSpPr txBox="1">
            <a:spLocks noGrp="1"/>
          </p:cNvSpPr>
          <p:nvPr>
            <p:ph type="sldNum" idx="12"/>
          </p:nvPr>
        </p:nvSpPr>
        <p:spPr>
          <a:xfrm>
            <a:off x="11364722" y="6260831"/>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g1457bc03556_0_26"/>
          <p:cNvSpPr/>
          <p:nvPr/>
        </p:nvSpPr>
        <p:spPr>
          <a:xfrm rot="10800000" flipH="1">
            <a:off x="0" y="875100"/>
            <a:ext cx="12192000" cy="59829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g1457bc03556_0_26"/>
          <p:cNvSpPr/>
          <p:nvPr/>
        </p:nvSpPr>
        <p:spPr>
          <a:xfrm>
            <a:off x="0" y="875133"/>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 name="Google Shape;38;g1457bc03556_0_26"/>
          <p:cNvSpPr txBox="1">
            <a:spLocks noGrp="1"/>
          </p:cNvSpPr>
          <p:nvPr>
            <p:ph type="title"/>
          </p:nvPr>
        </p:nvSpPr>
        <p:spPr>
          <a:xfrm>
            <a:off x="131000" y="21800"/>
            <a:ext cx="11768700" cy="803700"/>
          </a:xfrm>
          <a:prstGeom prst="rect">
            <a:avLst/>
          </a:prstGeom>
        </p:spPr>
        <p:txBody>
          <a:bodyPr spcFirstLastPara="1" wrap="square" lIns="121900" tIns="121900" rIns="121900" bIns="121900"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g1457bc03556_0_26"/>
          <p:cNvSpPr txBox="1">
            <a:spLocks noGrp="1"/>
          </p:cNvSpPr>
          <p:nvPr>
            <p:ph type="sldNum" idx="12"/>
          </p:nvPr>
        </p:nvSpPr>
        <p:spPr>
          <a:xfrm>
            <a:off x="11364722" y="6260831"/>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sp>
        <p:nvSpPr>
          <p:cNvPr id="41" name="Google Shape;41;g1457bc03556_0_31"/>
          <p:cNvSpPr txBox="1"/>
          <p:nvPr/>
        </p:nvSpPr>
        <p:spPr>
          <a:xfrm rot="10800000" flipH="1">
            <a:off x="4368800" y="33"/>
            <a:ext cx="7823100" cy="68580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 name="Google Shape;42;g1457bc03556_0_31"/>
          <p:cNvSpPr/>
          <p:nvPr/>
        </p:nvSpPr>
        <p:spPr>
          <a:xfrm rot="-5400000">
            <a:off x="1012250" y="3356550"/>
            <a:ext cx="6858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 name="Google Shape;43;g1457bc03556_0_31"/>
          <p:cNvSpPr txBox="1">
            <a:spLocks noGrp="1"/>
          </p:cNvSpPr>
          <p:nvPr>
            <p:ph type="title"/>
          </p:nvPr>
        </p:nvSpPr>
        <p:spPr>
          <a:xfrm>
            <a:off x="301437" y="477067"/>
            <a:ext cx="3744000" cy="12711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44" name="Google Shape;44;g1457bc03556_0_31"/>
          <p:cNvSpPr txBox="1">
            <a:spLocks noGrp="1"/>
          </p:cNvSpPr>
          <p:nvPr>
            <p:ph type="body" idx="1"/>
          </p:nvPr>
        </p:nvSpPr>
        <p:spPr>
          <a:xfrm>
            <a:off x="301433" y="1954400"/>
            <a:ext cx="3744000" cy="42180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0"/>
              </a:spcBef>
              <a:spcAft>
                <a:spcPts val="0"/>
              </a:spcAft>
              <a:buClr>
                <a:schemeClr val="lt1"/>
              </a:buClr>
              <a:buSzPts val="1600"/>
              <a:buChar char="○"/>
              <a:defRPr sz="1600">
                <a:solidFill>
                  <a:schemeClr val="lt1"/>
                </a:solidFill>
              </a:defRPr>
            </a:lvl2pPr>
            <a:lvl3pPr marL="1371600" lvl="2" indent="-330200">
              <a:spcBef>
                <a:spcPts val="0"/>
              </a:spcBef>
              <a:spcAft>
                <a:spcPts val="0"/>
              </a:spcAft>
              <a:buClr>
                <a:schemeClr val="lt1"/>
              </a:buClr>
              <a:buSzPts val="1600"/>
              <a:buChar char="■"/>
              <a:defRPr sz="1600">
                <a:solidFill>
                  <a:schemeClr val="lt1"/>
                </a:solidFill>
              </a:defRPr>
            </a:lvl3pPr>
            <a:lvl4pPr marL="1828800" lvl="3" indent="-330200">
              <a:spcBef>
                <a:spcPts val="0"/>
              </a:spcBef>
              <a:spcAft>
                <a:spcPts val="0"/>
              </a:spcAft>
              <a:buClr>
                <a:schemeClr val="lt1"/>
              </a:buClr>
              <a:buSzPts val="1600"/>
              <a:buChar char="●"/>
              <a:defRPr sz="1600">
                <a:solidFill>
                  <a:schemeClr val="lt1"/>
                </a:solidFill>
              </a:defRPr>
            </a:lvl4pPr>
            <a:lvl5pPr marL="2286000" lvl="4" indent="-330200">
              <a:spcBef>
                <a:spcPts val="0"/>
              </a:spcBef>
              <a:spcAft>
                <a:spcPts val="0"/>
              </a:spcAft>
              <a:buClr>
                <a:schemeClr val="lt1"/>
              </a:buClr>
              <a:buSzPts val="1600"/>
              <a:buChar char="○"/>
              <a:defRPr sz="1600">
                <a:solidFill>
                  <a:schemeClr val="lt1"/>
                </a:solidFill>
              </a:defRPr>
            </a:lvl5pPr>
            <a:lvl6pPr marL="2743200" lvl="5" indent="-330200">
              <a:spcBef>
                <a:spcPts val="0"/>
              </a:spcBef>
              <a:spcAft>
                <a:spcPts val="0"/>
              </a:spcAft>
              <a:buClr>
                <a:schemeClr val="lt1"/>
              </a:buClr>
              <a:buSzPts val="1600"/>
              <a:buChar char="■"/>
              <a:defRPr sz="1600">
                <a:solidFill>
                  <a:schemeClr val="lt1"/>
                </a:solidFill>
              </a:defRPr>
            </a:lvl6pPr>
            <a:lvl7pPr marL="3200400" lvl="6" indent="-330200">
              <a:spcBef>
                <a:spcPts val="0"/>
              </a:spcBef>
              <a:spcAft>
                <a:spcPts val="0"/>
              </a:spcAft>
              <a:buClr>
                <a:schemeClr val="lt1"/>
              </a:buClr>
              <a:buSzPts val="1600"/>
              <a:buChar char="●"/>
              <a:defRPr sz="1600">
                <a:solidFill>
                  <a:schemeClr val="lt1"/>
                </a:solidFill>
              </a:defRPr>
            </a:lvl7pPr>
            <a:lvl8pPr marL="3657600" lvl="7" indent="-330200">
              <a:spcBef>
                <a:spcPts val="0"/>
              </a:spcBef>
              <a:spcAft>
                <a:spcPts val="0"/>
              </a:spcAft>
              <a:buClr>
                <a:schemeClr val="lt1"/>
              </a:buClr>
              <a:buSzPts val="1600"/>
              <a:buChar char="○"/>
              <a:defRPr sz="1600">
                <a:solidFill>
                  <a:schemeClr val="lt1"/>
                </a:solidFill>
              </a:defRPr>
            </a:lvl8pPr>
            <a:lvl9pPr marL="4114800" lvl="8" indent="-330200">
              <a:spcBef>
                <a:spcPts val="0"/>
              </a:spcBef>
              <a:spcAft>
                <a:spcPts val="0"/>
              </a:spcAft>
              <a:buClr>
                <a:schemeClr val="lt1"/>
              </a:buClr>
              <a:buSzPts val="1600"/>
              <a:buChar char="■"/>
              <a:defRPr sz="1600">
                <a:solidFill>
                  <a:schemeClr val="lt1"/>
                </a:solidFill>
              </a:defRPr>
            </a:lvl9pPr>
          </a:lstStyle>
          <a:p>
            <a:endParaRPr/>
          </a:p>
        </p:txBody>
      </p:sp>
      <p:sp>
        <p:nvSpPr>
          <p:cNvPr id="45" name="Google Shape;45;g1457bc03556_0_31"/>
          <p:cNvSpPr txBox="1">
            <a:spLocks noGrp="1"/>
          </p:cNvSpPr>
          <p:nvPr>
            <p:ph type="sldNum" idx="12"/>
          </p:nvPr>
        </p:nvSpPr>
        <p:spPr>
          <a:xfrm>
            <a:off x="11364722" y="6260831"/>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
        <p:cNvGrpSpPr/>
        <p:nvPr/>
      </p:nvGrpSpPr>
      <p:grpSpPr>
        <a:xfrm>
          <a:off x="0" y="0"/>
          <a:ext cx="0" cy="0"/>
          <a:chOff x="0" y="0"/>
          <a:chExt cx="0" cy="0"/>
        </a:xfrm>
      </p:grpSpPr>
      <p:sp>
        <p:nvSpPr>
          <p:cNvPr id="47" name="Google Shape;47;g1457bc03556_0_37"/>
          <p:cNvSpPr txBox="1">
            <a:spLocks noGrp="1"/>
          </p:cNvSpPr>
          <p:nvPr>
            <p:ph type="title"/>
          </p:nvPr>
        </p:nvSpPr>
        <p:spPr>
          <a:xfrm>
            <a:off x="653667" y="651000"/>
            <a:ext cx="8302800" cy="5454300"/>
          </a:xfrm>
          <a:prstGeom prst="rect">
            <a:avLst/>
          </a:prstGeom>
        </p:spPr>
        <p:txBody>
          <a:bodyPr spcFirstLastPara="1" wrap="square" lIns="121900" tIns="121900" rIns="121900" bIns="121900" anchor="ctr"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endParaRPr/>
          </a:p>
        </p:txBody>
      </p:sp>
      <p:sp>
        <p:nvSpPr>
          <p:cNvPr id="48" name="Google Shape;48;g1457bc03556_0_37"/>
          <p:cNvSpPr txBox="1">
            <a:spLocks noGrp="1"/>
          </p:cNvSpPr>
          <p:nvPr>
            <p:ph type="sldNum" idx="12"/>
          </p:nvPr>
        </p:nvSpPr>
        <p:spPr>
          <a:xfrm>
            <a:off x="11364722" y="6260831"/>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
        <p:cNvGrpSpPr/>
        <p:nvPr/>
      </p:nvGrpSpPr>
      <p:grpSpPr>
        <a:xfrm>
          <a:off x="0" y="0"/>
          <a:ext cx="0" cy="0"/>
          <a:chOff x="0" y="0"/>
          <a:chExt cx="0" cy="0"/>
        </a:xfrm>
      </p:grpSpPr>
      <p:sp>
        <p:nvSpPr>
          <p:cNvPr id="50" name="Google Shape;50;g1457bc03556_0_40"/>
          <p:cNvSpPr/>
          <p:nvPr/>
        </p:nvSpPr>
        <p:spPr>
          <a:xfrm flipH="1">
            <a:off x="0" y="0"/>
            <a:ext cx="6096000" cy="68580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 name="Google Shape;51;g1457bc03556_0_40"/>
          <p:cNvSpPr/>
          <p:nvPr/>
        </p:nvSpPr>
        <p:spPr>
          <a:xfrm rot="5400000">
            <a:off x="2595233" y="3356900"/>
            <a:ext cx="68571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2" name="Google Shape;52;g1457bc03556_0_40"/>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a:spcBef>
                <a:spcPts val="0"/>
              </a:spcBef>
              <a:spcAft>
                <a:spcPts val="0"/>
              </a:spcAft>
              <a:buClr>
                <a:schemeClr val="dk2"/>
              </a:buClr>
              <a:buSzPts val="5600"/>
              <a:buNone/>
              <a:defRPr sz="5600">
                <a:solidFill>
                  <a:schemeClr val="dk2"/>
                </a:solidFill>
              </a:defRPr>
            </a:lvl1pPr>
            <a:lvl2pPr lvl="1" algn="ctr">
              <a:spcBef>
                <a:spcPts val="0"/>
              </a:spcBef>
              <a:spcAft>
                <a:spcPts val="0"/>
              </a:spcAft>
              <a:buClr>
                <a:schemeClr val="dk2"/>
              </a:buClr>
              <a:buSzPts val="5600"/>
              <a:buNone/>
              <a:defRPr sz="5600">
                <a:solidFill>
                  <a:schemeClr val="dk2"/>
                </a:solidFill>
              </a:defRPr>
            </a:lvl2pPr>
            <a:lvl3pPr lvl="2" algn="ctr">
              <a:spcBef>
                <a:spcPts val="0"/>
              </a:spcBef>
              <a:spcAft>
                <a:spcPts val="0"/>
              </a:spcAft>
              <a:buClr>
                <a:schemeClr val="dk2"/>
              </a:buClr>
              <a:buSzPts val="5600"/>
              <a:buNone/>
              <a:defRPr sz="5600">
                <a:solidFill>
                  <a:schemeClr val="dk2"/>
                </a:solidFill>
              </a:defRPr>
            </a:lvl3pPr>
            <a:lvl4pPr lvl="3" algn="ctr">
              <a:spcBef>
                <a:spcPts val="0"/>
              </a:spcBef>
              <a:spcAft>
                <a:spcPts val="0"/>
              </a:spcAft>
              <a:buClr>
                <a:schemeClr val="dk2"/>
              </a:buClr>
              <a:buSzPts val="5600"/>
              <a:buNone/>
              <a:defRPr sz="5600">
                <a:solidFill>
                  <a:schemeClr val="dk2"/>
                </a:solidFill>
              </a:defRPr>
            </a:lvl4pPr>
            <a:lvl5pPr lvl="4" algn="ctr">
              <a:spcBef>
                <a:spcPts val="0"/>
              </a:spcBef>
              <a:spcAft>
                <a:spcPts val="0"/>
              </a:spcAft>
              <a:buClr>
                <a:schemeClr val="dk2"/>
              </a:buClr>
              <a:buSzPts val="5600"/>
              <a:buNone/>
              <a:defRPr sz="5600">
                <a:solidFill>
                  <a:schemeClr val="dk2"/>
                </a:solidFill>
              </a:defRPr>
            </a:lvl5pPr>
            <a:lvl6pPr lvl="5" algn="ctr">
              <a:spcBef>
                <a:spcPts val="0"/>
              </a:spcBef>
              <a:spcAft>
                <a:spcPts val="0"/>
              </a:spcAft>
              <a:buClr>
                <a:schemeClr val="dk2"/>
              </a:buClr>
              <a:buSzPts val="5600"/>
              <a:buNone/>
              <a:defRPr sz="5600">
                <a:solidFill>
                  <a:schemeClr val="dk2"/>
                </a:solidFill>
              </a:defRPr>
            </a:lvl6pPr>
            <a:lvl7pPr lvl="6" algn="ctr">
              <a:spcBef>
                <a:spcPts val="0"/>
              </a:spcBef>
              <a:spcAft>
                <a:spcPts val="0"/>
              </a:spcAft>
              <a:buClr>
                <a:schemeClr val="dk2"/>
              </a:buClr>
              <a:buSzPts val="5600"/>
              <a:buNone/>
              <a:defRPr sz="5600">
                <a:solidFill>
                  <a:schemeClr val="dk2"/>
                </a:solidFill>
              </a:defRPr>
            </a:lvl7pPr>
            <a:lvl8pPr lvl="7" algn="ctr">
              <a:spcBef>
                <a:spcPts val="0"/>
              </a:spcBef>
              <a:spcAft>
                <a:spcPts val="0"/>
              </a:spcAft>
              <a:buClr>
                <a:schemeClr val="dk2"/>
              </a:buClr>
              <a:buSzPts val="5600"/>
              <a:buNone/>
              <a:defRPr sz="5600">
                <a:solidFill>
                  <a:schemeClr val="dk2"/>
                </a:solidFill>
              </a:defRPr>
            </a:lvl8pPr>
            <a:lvl9pPr lvl="8" algn="ctr">
              <a:spcBef>
                <a:spcPts val="0"/>
              </a:spcBef>
              <a:spcAft>
                <a:spcPts val="0"/>
              </a:spcAft>
              <a:buClr>
                <a:schemeClr val="dk2"/>
              </a:buClr>
              <a:buSzPts val="5600"/>
              <a:buNone/>
              <a:defRPr sz="5600">
                <a:solidFill>
                  <a:schemeClr val="dk2"/>
                </a:solidFill>
              </a:defRPr>
            </a:lvl9pPr>
          </a:lstStyle>
          <a:p>
            <a:endParaRPr/>
          </a:p>
        </p:txBody>
      </p:sp>
      <p:sp>
        <p:nvSpPr>
          <p:cNvPr id="53" name="Google Shape;53;g1457bc03556_0_40"/>
          <p:cNvSpPr txBox="1">
            <a:spLocks noGrp="1"/>
          </p:cNvSpPr>
          <p:nvPr>
            <p:ph type="subTitle" idx="1"/>
          </p:nvPr>
        </p:nvSpPr>
        <p:spPr>
          <a:xfrm>
            <a:off x="354000" y="3705956"/>
            <a:ext cx="5393700" cy="16467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4" name="Google Shape;54;g1457bc03556_0_40"/>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Clr>
                <a:schemeClr val="lt1"/>
              </a:buClr>
              <a:buSzPts val="2400"/>
              <a:buChar char="●"/>
              <a:defRPr>
                <a:solidFill>
                  <a:schemeClr val="lt1"/>
                </a:solidFill>
              </a:defRPr>
            </a:lvl1pPr>
            <a:lvl2pPr marL="914400" lvl="1" indent="-349250">
              <a:spcBef>
                <a:spcPts val="0"/>
              </a:spcBef>
              <a:spcAft>
                <a:spcPts val="0"/>
              </a:spcAft>
              <a:buClr>
                <a:schemeClr val="lt1"/>
              </a:buClr>
              <a:buSzPts val="1900"/>
              <a:buChar char="○"/>
              <a:defRPr>
                <a:solidFill>
                  <a:schemeClr val="lt1"/>
                </a:solidFill>
              </a:defRPr>
            </a:lvl2pPr>
            <a:lvl3pPr marL="1371600" lvl="2" indent="-349250">
              <a:spcBef>
                <a:spcPts val="0"/>
              </a:spcBef>
              <a:spcAft>
                <a:spcPts val="0"/>
              </a:spcAft>
              <a:buClr>
                <a:schemeClr val="lt1"/>
              </a:buClr>
              <a:buSzPts val="1900"/>
              <a:buChar char="■"/>
              <a:defRPr>
                <a:solidFill>
                  <a:schemeClr val="lt1"/>
                </a:solidFill>
              </a:defRPr>
            </a:lvl3pPr>
            <a:lvl4pPr marL="1828800" lvl="3" indent="-349250">
              <a:spcBef>
                <a:spcPts val="0"/>
              </a:spcBef>
              <a:spcAft>
                <a:spcPts val="0"/>
              </a:spcAft>
              <a:buClr>
                <a:schemeClr val="lt1"/>
              </a:buClr>
              <a:buSzPts val="1900"/>
              <a:buChar char="●"/>
              <a:defRPr>
                <a:solidFill>
                  <a:schemeClr val="lt1"/>
                </a:solidFill>
              </a:defRPr>
            </a:lvl4pPr>
            <a:lvl5pPr marL="2286000" lvl="4" indent="-349250">
              <a:spcBef>
                <a:spcPts val="0"/>
              </a:spcBef>
              <a:spcAft>
                <a:spcPts val="0"/>
              </a:spcAft>
              <a:buClr>
                <a:schemeClr val="lt1"/>
              </a:buClr>
              <a:buSzPts val="1900"/>
              <a:buChar char="○"/>
              <a:defRPr>
                <a:solidFill>
                  <a:schemeClr val="lt1"/>
                </a:solidFill>
              </a:defRPr>
            </a:lvl5pPr>
            <a:lvl6pPr marL="2743200" lvl="5" indent="-349250">
              <a:spcBef>
                <a:spcPts val="0"/>
              </a:spcBef>
              <a:spcAft>
                <a:spcPts val="0"/>
              </a:spcAft>
              <a:buClr>
                <a:schemeClr val="lt1"/>
              </a:buClr>
              <a:buSzPts val="1900"/>
              <a:buChar char="■"/>
              <a:defRPr>
                <a:solidFill>
                  <a:schemeClr val="lt1"/>
                </a:solidFill>
              </a:defRPr>
            </a:lvl6pPr>
            <a:lvl7pPr marL="3200400" lvl="6" indent="-349250">
              <a:spcBef>
                <a:spcPts val="0"/>
              </a:spcBef>
              <a:spcAft>
                <a:spcPts val="0"/>
              </a:spcAft>
              <a:buClr>
                <a:schemeClr val="lt1"/>
              </a:buClr>
              <a:buSzPts val="1900"/>
              <a:buChar char="●"/>
              <a:defRPr>
                <a:solidFill>
                  <a:schemeClr val="lt1"/>
                </a:solidFill>
              </a:defRPr>
            </a:lvl7pPr>
            <a:lvl8pPr marL="3657600" lvl="7" indent="-349250">
              <a:spcBef>
                <a:spcPts val="0"/>
              </a:spcBef>
              <a:spcAft>
                <a:spcPts val="0"/>
              </a:spcAft>
              <a:buClr>
                <a:schemeClr val="lt1"/>
              </a:buClr>
              <a:buSzPts val="1900"/>
              <a:buChar char="○"/>
              <a:defRPr>
                <a:solidFill>
                  <a:schemeClr val="lt1"/>
                </a:solidFill>
              </a:defRPr>
            </a:lvl8pPr>
            <a:lvl9pPr marL="4114800" lvl="8" indent="-349250">
              <a:spcBef>
                <a:spcPts val="0"/>
              </a:spcBef>
              <a:spcAft>
                <a:spcPts val="0"/>
              </a:spcAft>
              <a:buClr>
                <a:schemeClr val="lt1"/>
              </a:buClr>
              <a:buSzPts val="1900"/>
              <a:buChar char="■"/>
              <a:defRPr>
                <a:solidFill>
                  <a:schemeClr val="lt1"/>
                </a:solidFill>
              </a:defRPr>
            </a:lvl9pPr>
          </a:lstStyle>
          <a:p>
            <a:endParaRPr/>
          </a:p>
        </p:txBody>
      </p:sp>
      <p:sp>
        <p:nvSpPr>
          <p:cNvPr id="55" name="Google Shape;55;g1457bc03556_0_40"/>
          <p:cNvSpPr txBox="1">
            <a:spLocks noGrp="1"/>
          </p:cNvSpPr>
          <p:nvPr>
            <p:ph type="sldNum" idx="12"/>
          </p:nvPr>
        </p:nvSpPr>
        <p:spPr>
          <a:xfrm>
            <a:off x="11364722" y="6260831"/>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g1457bc03556_0_47"/>
          <p:cNvSpPr txBox="1"/>
          <p:nvPr/>
        </p:nvSpPr>
        <p:spPr>
          <a:xfrm rot="10800000" flipH="1">
            <a:off x="0" y="-100"/>
            <a:ext cx="12192000" cy="62613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 name="Google Shape;58;g1457bc03556_0_47"/>
          <p:cNvSpPr/>
          <p:nvPr/>
        </p:nvSpPr>
        <p:spPr>
          <a:xfrm rot="10800000" flipH="1">
            <a:off x="0" y="6163733"/>
            <a:ext cx="12192000" cy="987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 name="Google Shape;59;g1457bc03556_0_47"/>
          <p:cNvSpPr txBox="1">
            <a:spLocks noGrp="1"/>
          </p:cNvSpPr>
          <p:nvPr>
            <p:ph type="body" idx="1"/>
          </p:nvPr>
        </p:nvSpPr>
        <p:spPr>
          <a:xfrm>
            <a:off x="76200" y="6262433"/>
            <a:ext cx="11175900" cy="5955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Clr>
                <a:schemeClr val="lt1"/>
              </a:buClr>
              <a:buSzPts val="1600"/>
              <a:buNone/>
              <a:defRPr sz="1600">
                <a:solidFill>
                  <a:schemeClr val="lt1"/>
                </a:solidFill>
              </a:defRPr>
            </a:lvl1pPr>
          </a:lstStyle>
          <a:p>
            <a:endParaRPr/>
          </a:p>
        </p:txBody>
      </p:sp>
      <p:sp>
        <p:nvSpPr>
          <p:cNvPr id="60" name="Google Shape;60;g1457bc03556_0_47"/>
          <p:cNvSpPr txBox="1">
            <a:spLocks noGrp="1"/>
          </p:cNvSpPr>
          <p:nvPr>
            <p:ph type="sldNum" idx="12"/>
          </p:nvPr>
        </p:nvSpPr>
        <p:spPr>
          <a:xfrm>
            <a:off x="11364722" y="6260831"/>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gradFill flip="none" rotWithShape="1">
          <a:gsLst>
            <a:gs pos="56000">
              <a:srgbClr val="DFE9FB"/>
            </a:gs>
            <a:gs pos="100000">
              <a:srgbClr val="6E9BE7"/>
            </a:gs>
          </a:gsLst>
          <a:lin ang="2700000" scaled="1"/>
          <a:tileRect/>
        </a:gradFill>
        <a:effectLst/>
      </p:bgPr>
    </p:bg>
    <p:spTree>
      <p:nvGrpSpPr>
        <p:cNvPr id="1" name="Shape 9"/>
        <p:cNvGrpSpPr/>
        <p:nvPr/>
      </p:nvGrpSpPr>
      <p:grpSpPr>
        <a:xfrm>
          <a:off x="0" y="0"/>
          <a:ext cx="0" cy="0"/>
          <a:chOff x="0" y="0"/>
          <a:chExt cx="0" cy="0"/>
        </a:xfrm>
      </p:grpSpPr>
      <p:sp>
        <p:nvSpPr>
          <p:cNvPr id="10" name="Google Shape;10;g1457bc03556_0_0"/>
          <p:cNvSpPr txBox="1">
            <a:spLocks noGrp="1"/>
          </p:cNvSpPr>
          <p:nvPr>
            <p:ph type="title"/>
          </p:nvPr>
        </p:nvSpPr>
        <p:spPr>
          <a:xfrm>
            <a:off x="629200" y="984967"/>
            <a:ext cx="10962900" cy="1023600"/>
          </a:xfrm>
          <a:prstGeom prst="rect">
            <a:avLst/>
          </a:prstGeom>
          <a:noFill/>
          <a:ln>
            <a:noFill/>
          </a:ln>
        </p:spPr>
        <p:txBody>
          <a:bodyPr spcFirstLastPara="1" wrap="square" lIns="121900" tIns="121900" rIns="121900" bIns="121900" anchor="b" anchorCtr="0">
            <a:normAutofit/>
          </a:bodyPr>
          <a:lstStyle>
            <a:lvl1pPr lvl="0">
              <a:spcBef>
                <a:spcPts val="0"/>
              </a:spcBef>
              <a:spcAft>
                <a:spcPts val="0"/>
              </a:spcAft>
              <a:buClr>
                <a:schemeClr val="lt1"/>
              </a:buClr>
              <a:buSzPts val="4300"/>
              <a:buFont typeface="Roboto"/>
              <a:buNone/>
              <a:defRPr sz="4300">
                <a:solidFill>
                  <a:schemeClr val="lt1"/>
                </a:solidFill>
                <a:latin typeface="Roboto"/>
                <a:ea typeface="Roboto"/>
                <a:cs typeface="Roboto"/>
                <a:sym typeface="Roboto"/>
              </a:defRPr>
            </a:lvl1pPr>
            <a:lvl2pPr lvl="1">
              <a:spcBef>
                <a:spcPts val="0"/>
              </a:spcBef>
              <a:spcAft>
                <a:spcPts val="0"/>
              </a:spcAft>
              <a:buClr>
                <a:schemeClr val="lt1"/>
              </a:buClr>
              <a:buSzPts val="4300"/>
              <a:buFont typeface="Roboto"/>
              <a:buNone/>
              <a:defRPr sz="4300">
                <a:solidFill>
                  <a:schemeClr val="lt1"/>
                </a:solidFill>
                <a:latin typeface="Roboto"/>
                <a:ea typeface="Roboto"/>
                <a:cs typeface="Roboto"/>
                <a:sym typeface="Roboto"/>
              </a:defRPr>
            </a:lvl2pPr>
            <a:lvl3pPr lvl="2">
              <a:spcBef>
                <a:spcPts val="0"/>
              </a:spcBef>
              <a:spcAft>
                <a:spcPts val="0"/>
              </a:spcAft>
              <a:buClr>
                <a:schemeClr val="lt1"/>
              </a:buClr>
              <a:buSzPts val="4300"/>
              <a:buFont typeface="Roboto"/>
              <a:buNone/>
              <a:defRPr sz="4300">
                <a:solidFill>
                  <a:schemeClr val="lt1"/>
                </a:solidFill>
                <a:latin typeface="Roboto"/>
                <a:ea typeface="Roboto"/>
                <a:cs typeface="Roboto"/>
                <a:sym typeface="Roboto"/>
              </a:defRPr>
            </a:lvl3pPr>
            <a:lvl4pPr lvl="3">
              <a:spcBef>
                <a:spcPts val="0"/>
              </a:spcBef>
              <a:spcAft>
                <a:spcPts val="0"/>
              </a:spcAft>
              <a:buClr>
                <a:schemeClr val="lt1"/>
              </a:buClr>
              <a:buSzPts val="4300"/>
              <a:buFont typeface="Roboto"/>
              <a:buNone/>
              <a:defRPr sz="4300">
                <a:solidFill>
                  <a:schemeClr val="lt1"/>
                </a:solidFill>
                <a:latin typeface="Roboto"/>
                <a:ea typeface="Roboto"/>
                <a:cs typeface="Roboto"/>
                <a:sym typeface="Roboto"/>
              </a:defRPr>
            </a:lvl4pPr>
            <a:lvl5pPr lvl="4">
              <a:spcBef>
                <a:spcPts val="0"/>
              </a:spcBef>
              <a:spcAft>
                <a:spcPts val="0"/>
              </a:spcAft>
              <a:buClr>
                <a:schemeClr val="lt1"/>
              </a:buClr>
              <a:buSzPts val="4300"/>
              <a:buFont typeface="Roboto"/>
              <a:buNone/>
              <a:defRPr sz="4300">
                <a:solidFill>
                  <a:schemeClr val="lt1"/>
                </a:solidFill>
                <a:latin typeface="Roboto"/>
                <a:ea typeface="Roboto"/>
                <a:cs typeface="Roboto"/>
                <a:sym typeface="Roboto"/>
              </a:defRPr>
            </a:lvl5pPr>
            <a:lvl6pPr lvl="5">
              <a:spcBef>
                <a:spcPts val="0"/>
              </a:spcBef>
              <a:spcAft>
                <a:spcPts val="0"/>
              </a:spcAft>
              <a:buClr>
                <a:schemeClr val="lt1"/>
              </a:buClr>
              <a:buSzPts val="4300"/>
              <a:buFont typeface="Roboto"/>
              <a:buNone/>
              <a:defRPr sz="4300">
                <a:solidFill>
                  <a:schemeClr val="lt1"/>
                </a:solidFill>
                <a:latin typeface="Roboto"/>
                <a:ea typeface="Roboto"/>
                <a:cs typeface="Roboto"/>
                <a:sym typeface="Roboto"/>
              </a:defRPr>
            </a:lvl6pPr>
            <a:lvl7pPr lvl="6">
              <a:spcBef>
                <a:spcPts val="0"/>
              </a:spcBef>
              <a:spcAft>
                <a:spcPts val="0"/>
              </a:spcAft>
              <a:buClr>
                <a:schemeClr val="lt1"/>
              </a:buClr>
              <a:buSzPts val="4300"/>
              <a:buFont typeface="Roboto"/>
              <a:buNone/>
              <a:defRPr sz="4300">
                <a:solidFill>
                  <a:schemeClr val="lt1"/>
                </a:solidFill>
                <a:latin typeface="Roboto"/>
                <a:ea typeface="Roboto"/>
                <a:cs typeface="Roboto"/>
                <a:sym typeface="Roboto"/>
              </a:defRPr>
            </a:lvl7pPr>
            <a:lvl8pPr lvl="7">
              <a:spcBef>
                <a:spcPts val="0"/>
              </a:spcBef>
              <a:spcAft>
                <a:spcPts val="0"/>
              </a:spcAft>
              <a:buClr>
                <a:schemeClr val="lt1"/>
              </a:buClr>
              <a:buSzPts val="4300"/>
              <a:buFont typeface="Roboto"/>
              <a:buNone/>
              <a:defRPr sz="4300">
                <a:solidFill>
                  <a:schemeClr val="lt1"/>
                </a:solidFill>
                <a:latin typeface="Roboto"/>
                <a:ea typeface="Roboto"/>
                <a:cs typeface="Roboto"/>
                <a:sym typeface="Roboto"/>
              </a:defRPr>
            </a:lvl8pPr>
            <a:lvl9pPr lvl="8">
              <a:spcBef>
                <a:spcPts val="0"/>
              </a:spcBef>
              <a:spcAft>
                <a:spcPts val="0"/>
              </a:spcAft>
              <a:buClr>
                <a:schemeClr val="lt1"/>
              </a:buClr>
              <a:buSzPts val="4300"/>
              <a:buFont typeface="Roboto"/>
              <a:buNone/>
              <a:defRPr sz="4300">
                <a:solidFill>
                  <a:schemeClr val="lt1"/>
                </a:solidFill>
                <a:latin typeface="Roboto"/>
                <a:ea typeface="Roboto"/>
                <a:cs typeface="Roboto"/>
                <a:sym typeface="Roboto"/>
              </a:defRPr>
            </a:lvl9pPr>
          </a:lstStyle>
          <a:p>
            <a:endParaRPr/>
          </a:p>
        </p:txBody>
      </p:sp>
      <p:sp>
        <p:nvSpPr>
          <p:cNvPr id="11" name="Google Shape;11;g1457bc03556_0_0"/>
          <p:cNvSpPr txBox="1">
            <a:spLocks noGrp="1"/>
          </p:cNvSpPr>
          <p:nvPr>
            <p:ph type="body" idx="1"/>
          </p:nvPr>
        </p:nvSpPr>
        <p:spPr>
          <a:xfrm>
            <a:off x="629200" y="2558767"/>
            <a:ext cx="10962900" cy="36135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lt2"/>
              </a:buClr>
              <a:buSzPts val="2400"/>
              <a:buFont typeface="Roboto"/>
              <a:buChar char="●"/>
              <a:defRPr sz="2400">
                <a:solidFill>
                  <a:schemeClr val="lt2"/>
                </a:solidFill>
                <a:latin typeface="Roboto"/>
                <a:ea typeface="Roboto"/>
                <a:cs typeface="Roboto"/>
                <a:sym typeface="Roboto"/>
              </a:defRPr>
            </a:lvl1pPr>
            <a:lvl2pPr marL="914400" lvl="1" indent="-349250">
              <a:lnSpc>
                <a:spcPct val="115000"/>
              </a:lnSpc>
              <a:spcBef>
                <a:spcPts val="0"/>
              </a:spcBef>
              <a:spcAft>
                <a:spcPts val="0"/>
              </a:spcAft>
              <a:buClr>
                <a:schemeClr val="lt2"/>
              </a:buClr>
              <a:buSzPts val="1900"/>
              <a:buFont typeface="Roboto"/>
              <a:buChar char="○"/>
              <a:defRPr sz="1900">
                <a:solidFill>
                  <a:schemeClr val="lt2"/>
                </a:solidFill>
                <a:latin typeface="Roboto"/>
                <a:ea typeface="Roboto"/>
                <a:cs typeface="Roboto"/>
                <a:sym typeface="Roboto"/>
              </a:defRPr>
            </a:lvl2pPr>
            <a:lvl3pPr marL="1371600" lvl="2" indent="-349250">
              <a:lnSpc>
                <a:spcPct val="115000"/>
              </a:lnSpc>
              <a:spcBef>
                <a:spcPts val="0"/>
              </a:spcBef>
              <a:spcAft>
                <a:spcPts val="0"/>
              </a:spcAft>
              <a:buClr>
                <a:schemeClr val="lt2"/>
              </a:buClr>
              <a:buSzPts val="1900"/>
              <a:buFont typeface="Roboto"/>
              <a:buChar char="■"/>
              <a:defRPr sz="1900">
                <a:solidFill>
                  <a:schemeClr val="lt2"/>
                </a:solidFill>
                <a:latin typeface="Roboto"/>
                <a:ea typeface="Roboto"/>
                <a:cs typeface="Roboto"/>
                <a:sym typeface="Roboto"/>
              </a:defRPr>
            </a:lvl3pPr>
            <a:lvl4pPr marL="1828800" lvl="3" indent="-349250">
              <a:lnSpc>
                <a:spcPct val="115000"/>
              </a:lnSpc>
              <a:spcBef>
                <a:spcPts val="0"/>
              </a:spcBef>
              <a:spcAft>
                <a:spcPts val="0"/>
              </a:spcAft>
              <a:buClr>
                <a:schemeClr val="lt2"/>
              </a:buClr>
              <a:buSzPts val="1900"/>
              <a:buFont typeface="Roboto"/>
              <a:buChar char="●"/>
              <a:defRPr sz="1900">
                <a:solidFill>
                  <a:schemeClr val="lt2"/>
                </a:solidFill>
                <a:latin typeface="Roboto"/>
                <a:ea typeface="Roboto"/>
                <a:cs typeface="Roboto"/>
                <a:sym typeface="Roboto"/>
              </a:defRPr>
            </a:lvl4pPr>
            <a:lvl5pPr marL="2286000" lvl="4" indent="-349250">
              <a:lnSpc>
                <a:spcPct val="115000"/>
              </a:lnSpc>
              <a:spcBef>
                <a:spcPts val="0"/>
              </a:spcBef>
              <a:spcAft>
                <a:spcPts val="0"/>
              </a:spcAft>
              <a:buClr>
                <a:schemeClr val="lt2"/>
              </a:buClr>
              <a:buSzPts val="1900"/>
              <a:buFont typeface="Roboto"/>
              <a:buChar char="○"/>
              <a:defRPr sz="1900">
                <a:solidFill>
                  <a:schemeClr val="lt2"/>
                </a:solidFill>
                <a:latin typeface="Roboto"/>
                <a:ea typeface="Roboto"/>
                <a:cs typeface="Roboto"/>
                <a:sym typeface="Roboto"/>
              </a:defRPr>
            </a:lvl5pPr>
            <a:lvl6pPr marL="2743200" lvl="5" indent="-349250">
              <a:lnSpc>
                <a:spcPct val="115000"/>
              </a:lnSpc>
              <a:spcBef>
                <a:spcPts val="0"/>
              </a:spcBef>
              <a:spcAft>
                <a:spcPts val="0"/>
              </a:spcAft>
              <a:buClr>
                <a:schemeClr val="lt2"/>
              </a:buClr>
              <a:buSzPts val="1900"/>
              <a:buFont typeface="Roboto"/>
              <a:buChar char="■"/>
              <a:defRPr sz="1900">
                <a:solidFill>
                  <a:schemeClr val="lt2"/>
                </a:solidFill>
                <a:latin typeface="Roboto"/>
                <a:ea typeface="Roboto"/>
                <a:cs typeface="Roboto"/>
                <a:sym typeface="Roboto"/>
              </a:defRPr>
            </a:lvl6pPr>
            <a:lvl7pPr marL="3200400" lvl="6" indent="-349250">
              <a:lnSpc>
                <a:spcPct val="115000"/>
              </a:lnSpc>
              <a:spcBef>
                <a:spcPts val="0"/>
              </a:spcBef>
              <a:spcAft>
                <a:spcPts val="0"/>
              </a:spcAft>
              <a:buClr>
                <a:schemeClr val="lt2"/>
              </a:buClr>
              <a:buSzPts val="1900"/>
              <a:buFont typeface="Roboto"/>
              <a:buChar char="●"/>
              <a:defRPr sz="1900">
                <a:solidFill>
                  <a:schemeClr val="lt2"/>
                </a:solidFill>
                <a:latin typeface="Roboto"/>
                <a:ea typeface="Roboto"/>
                <a:cs typeface="Roboto"/>
                <a:sym typeface="Roboto"/>
              </a:defRPr>
            </a:lvl7pPr>
            <a:lvl8pPr marL="3657600" lvl="7" indent="-349250">
              <a:lnSpc>
                <a:spcPct val="115000"/>
              </a:lnSpc>
              <a:spcBef>
                <a:spcPts val="0"/>
              </a:spcBef>
              <a:spcAft>
                <a:spcPts val="0"/>
              </a:spcAft>
              <a:buClr>
                <a:schemeClr val="lt2"/>
              </a:buClr>
              <a:buSzPts val="1900"/>
              <a:buFont typeface="Roboto"/>
              <a:buChar char="○"/>
              <a:defRPr sz="1900">
                <a:solidFill>
                  <a:schemeClr val="lt2"/>
                </a:solidFill>
                <a:latin typeface="Roboto"/>
                <a:ea typeface="Roboto"/>
                <a:cs typeface="Roboto"/>
                <a:sym typeface="Roboto"/>
              </a:defRPr>
            </a:lvl8pPr>
            <a:lvl9pPr marL="4114800" lvl="8" indent="-349250">
              <a:lnSpc>
                <a:spcPct val="115000"/>
              </a:lnSpc>
              <a:spcBef>
                <a:spcPts val="0"/>
              </a:spcBef>
              <a:spcAft>
                <a:spcPts val="0"/>
              </a:spcAft>
              <a:buClr>
                <a:schemeClr val="lt2"/>
              </a:buClr>
              <a:buSzPts val="1900"/>
              <a:buFont typeface="Roboto"/>
              <a:buChar char="■"/>
              <a:defRPr sz="1900">
                <a:solidFill>
                  <a:schemeClr val="lt2"/>
                </a:solidFill>
                <a:latin typeface="Roboto"/>
                <a:ea typeface="Roboto"/>
                <a:cs typeface="Roboto"/>
                <a:sym typeface="Roboto"/>
              </a:defRPr>
            </a:lvl9pPr>
          </a:lstStyle>
          <a:p>
            <a:endParaRPr/>
          </a:p>
        </p:txBody>
      </p:sp>
      <p:sp>
        <p:nvSpPr>
          <p:cNvPr id="12" name="Google Shape;12;g1457bc03556_0_0"/>
          <p:cNvSpPr txBox="1">
            <a:spLocks noGrp="1"/>
          </p:cNvSpPr>
          <p:nvPr>
            <p:ph type="sldNum" idx="12"/>
          </p:nvPr>
        </p:nvSpPr>
        <p:spPr>
          <a:xfrm>
            <a:off x="11364722" y="6260831"/>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lt2"/>
                </a:solidFill>
                <a:latin typeface="Roboto"/>
                <a:ea typeface="Roboto"/>
                <a:cs typeface="Roboto"/>
                <a:sym typeface="Roboto"/>
              </a:defRPr>
            </a:lvl1pPr>
            <a:lvl2pPr lvl="1" algn="r">
              <a:buNone/>
              <a:defRPr sz="1300">
                <a:solidFill>
                  <a:schemeClr val="lt2"/>
                </a:solidFill>
                <a:latin typeface="Roboto"/>
                <a:ea typeface="Roboto"/>
                <a:cs typeface="Roboto"/>
                <a:sym typeface="Roboto"/>
              </a:defRPr>
            </a:lvl2pPr>
            <a:lvl3pPr lvl="2" algn="r">
              <a:buNone/>
              <a:defRPr sz="1300">
                <a:solidFill>
                  <a:schemeClr val="lt2"/>
                </a:solidFill>
                <a:latin typeface="Roboto"/>
                <a:ea typeface="Roboto"/>
                <a:cs typeface="Roboto"/>
                <a:sym typeface="Roboto"/>
              </a:defRPr>
            </a:lvl3pPr>
            <a:lvl4pPr lvl="3" algn="r">
              <a:buNone/>
              <a:defRPr sz="1300">
                <a:solidFill>
                  <a:schemeClr val="lt2"/>
                </a:solidFill>
                <a:latin typeface="Roboto"/>
                <a:ea typeface="Roboto"/>
                <a:cs typeface="Roboto"/>
                <a:sym typeface="Roboto"/>
              </a:defRPr>
            </a:lvl4pPr>
            <a:lvl5pPr lvl="4" algn="r">
              <a:buNone/>
              <a:defRPr sz="1300">
                <a:solidFill>
                  <a:schemeClr val="lt2"/>
                </a:solidFill>
                <a:latin typeface="Roboto"/>
                <a:ea typeface="Roboto"/>
                <a:cs typeface="Roboto"/>
                <a:sym typeface="Roboto"/>
              </a:defRPr>
            </a:lvl5pPr>
            <a:lvl6pPr lvl="5" algn="r">
              <a:buNone/>
              <a:defRPr sz="1300">
                <a:solidFill>
                  <a:schemeClr val="lt2"/>
                </a:solidFill>
                <a:latin typeface="Roboto"/>
                <a:ea typeface="Roboto"/>
                <a:cs typeface="Roboto"/>
                <a:sym typeface="Roboto"/>
              </a:defRPr>
            </a:lvl6pPr>
            <a:lvl7pPr lvl="6" algn="r">
              <a:buNone/>
              <a:defRPr sz="1300">
                <a:solidFill>
                  <a:schemeClr val="lt2"/>
                </a:solidFill>
                <a:latin typeface="Roboto"/>
                <a:ea typeface="Roboto"/>
                <a:cs typeface="Roboto"/>
                <a:sym typeface="Roboto"/>
              </a:defRPr>
            </a:lvl7pPr>
            <a:lvl8pPr lvl="7" algn="r">
              <a:buNone/>
              <a:defRPr sz="1300">
                <a:solidFill>
                  <a:schemeClr val="lt2"/>
                </a:solidFill>
                <a:latin typeface="Roboto"/>
                <a:ea typeface="Roboto"/>
                <a:cs typeface="Roboto"/>
                <a:sym typeface="Roboto"/>
              </a:defRPr>
            </a:lvl8pPr>
            <a:lvl9pPr lvl="8" algn="r">
              <a:buNone/>
              <a:defRPr sz="13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hyperlink" Target="https://ontarioheadwaters.github.io/ContestedCountryside/ESUWebMapCC.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hyperlink" Target="https://ontarioheadwaters.github.io/ContestedCountryside/ESUWebMapCC.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hyperlink" Target="https://ontarioheadwaters.github.io/ContestedCountryside/ESUWebMapCC.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hyperlink" Target="https://ontarioheadwaters.github.io/ContestedCountryside/ESUWebMapCC.htm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hyperlink" Target="mailto:andrew@ontarioheadwaters.ca" TargetMode="External"/><Relationship Id="rId5" Type="http://schemas.openxmlformats.org/officeDocument/2006/relationships/hyperlink" Target="http://www.ontarioheadwaters.ca/" TargetMode="External"/><Relationship Id="rId4" Type="http://schemas.openxmlformats.org/officeDocument/2006/relationships/image" Target="../media/image16.jp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cowa.ca/" TargetMode="Externa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
          <p:cNvSpPr txBox="1">
            <a:spLocks noGrp="1"/>
          </p:cNvSpPr>
          <p:nvPr>
            <p:ph type="title"/>
          </p:nvPr>
        </p:nvSpPr>
        <p:spPr>
          <a:xfrm>
            <a:off x="563217" y="416431"/>
            <a:ext cx="11065565" cy="1049235"/>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chemeClr val="dk1"/>
              </a:buClr>
              <a:buSzPct val="100000"/>
              <a:buFont typeface="Gill Sans"/>
              <a:buNone/>
            </a:pPr>
            <a:r>
              <a:rPr lang="en-CA" sz="2800" b="1" dirty="0">
                <a:solidFill>
                  <a:srgbClr val="002060"/>
                </a:solidFill>
              </a:rPr>
              <a:t>DEVELOPMENT SCENARIOS AND A MAPPING TOOL TO PROTECT</a:t>
            </a:r>
            <a:br>
              <a:rPr lang="en-CA" sz="2800" b="1" dirty="0">
                <a:solidFill>
                  <a:srgbClr val="002060"/>
                </a:solidFill>
              </a:rPr>
            </a:br>
            <a:r>
              <a:rPr lang="en-CA" sz="4800" b="1" dirty="0">
                <a:solidFill>
                  <a:srgbClr val="002060"/>
                </a:solidFill>
              </a:rPr>
              <a:t>THE CONTESTED COUNTRYSIDE</a:t>
            </a:r>
            <a:endParaRPr b="1" dirty="0">
              <a:solidFill>
                <a:srgbClr val="002060"/>
              </a:solidFill>
            </a:endParaRPr>
          </a:p>
        </p:txBody>
      </p:sp>
      <p:sp>
        <p:nvSpPr>
          <p:cNvPr id="79" name="Google Shape;79;p1"/>
          <p:cNvSpPr txBox="1">
            <a:spLocks noGrp="1"/>
          </p:cNvSpPr>
          <p:nvPr>
            <p:ph type="body" idx="1"/>
          </p:nvPr>
        </p:nvSpPr>
        <p:spPr>
          <a:xfrm>
            <a:off x="1033401" y="2156377"/>
            <a:ext cx="10125200" cy="3899866"/>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00000"/>
              </a:lnSpc>
              <a:spcBef>
                <a:spcPts val="0"/>
              </a:spcBef>
              <a:spcAft>
                <a:spcPts val="0"/>
              </a:spcAft>
              <a:buSzPts val="2800"/>
              <a:buNone/>
            </a:pPr>
            <a:r>
              <a:rPr lang="en-CA" sz="2800" b="1" dirty="0">
                <a:solidFill>
                  <a:srgbClr val="002060"/>
                </a:solidFill>
              </a:rPr>
              <a:t>     A joint project of students in the Geomatics Institute at </a:t>
            </a:r>
            <a:endParaRPr b="1" dirty="0">
              <a:solidFill>
                <a:srgbClr val="002060"/>
              </a:solidFill>
            </a:endParaRPr>
          </a:p>
          <a:p>
            <a:pPr marL="0" lvl="0" indent="0" algn="l" rtl="0">
              <a:lnSpc>
                <a:spcPct val="100000"/>
              </a:lnSpc>
              <a:spcBef>
                <a:spcPts val="600"/>
              </a:spcBef>
              <a:spcAft>
                <a:spcPts val="0"/>
              </a:spcAft>
              <a:buSzPts val="2800"/>
              <a:buNone/>
            </a:pPr>
            <a:r>
              <a:rPr lang="en-CA" sz="2800" b="1" dirty="0">
                <a:solidFill>
                  <a:srgbClr val="002060"/>
                </a:solidFill>
              </a:rPr>
              <a:t>     Fleming College and the Ontario Headwaters Institute, 2022</a:t>
            </a:r>
            <a:endParaRPr b="1" dirty="0">
              <a:solidFill>
                <a:srgbClr val="002060"/>
              </a:solidFill>
            </a:endParaRPr>
          </a:p>
          <a:p>
            <a:pPr marL="228600" lvl="0" indent="-101600" algn="l" rtl="0">
              <a:lnSpc>
                <a:spcPct val="120000"/>
              </a:lnSpc>
              <a:spcBef>
                <a:spcPts val="1000"/>
              </a:spcBef>
              <a:spcAft>
                <a:spcPts val="0"/>
              </a:spcAft>
              <a:buSzPts val="2000"/>
              <a:buNone/>
            </a:pPr>
            <a:endParaRPr lang="en-CA" dirty="0"/>
          </a:p>
          <a:p>
            <a:pPr marL="228600" lvl="0" indent="-101600" algn="l" rtl="0">
              <a:lnSpc>
                <a:spcPct val="120000"/>
              </a:lnSpc>
              <a:spcBef>
                <a:spcPts val="1000"/>
              </a:spcBef>
              <a:spcAft>
                <a:spcPts val="0"/>
              </a:spcAft>
              <a:buSzPts val="2000"/>
              <a:buNone/>
            </a:pPr>
            <a:endParaRPr lang="en-CA" dirty="0"/>
          </a:p>
          <a:p>
            <a:pPr marL="228600" lvl="0" indent="-101600" algn="l" rtl="0">
              <a:lnSpc>
                <a:spcPct val="120000"/>
              </a:lnSpc>
              <a:spcBef>
                <a:spcPts val="1000"/>
              </a:spcBef>
              <a:spcAft>
                <a:spcPts val="0"/>
              </a:spcAft>
              <a:buSzPts val="2000"/>
              <a:buNone/>
            </a:pPr>
            <a:endParaRPr lang="en-CA" dirty="0"/>
          </a:p>
          <a:p>
            <a:pPr marL="228600" lvl="0" indent="-101600" algn="l" rtl="0">
              <a:lnSpc>
                <a:spcPct val="120000"/>
              </a:lnSpc>
              <a:spcBef>
                <a:spcPts val="1000"/>
              </a:spcBef>
              <a:spcAft>
                <a:spcPts val="0"/>
              </a:spcAft>
              <a:buSzPts val="2000"/>
              <a:buNone/>
            </a:pPr>
            <a:endParaRPr lang="en-CA" dirty="0"/>
          </a:p>
          <a:p>
            <a:pPr marL="228600" lvl="0" indent="-101600" algn="l" rtl="0">
              <a:lnSpc>
                <a:spcPct val="120000"/>
              </a:lnSpc>
              <a:spcBef>
                <a:spcPts val="1000"/>
              </a:spcBef>
              <a:spcAft>
                <a:spcPts val="0"/>
              </a:spcAft>
              <a:buSzPts val="2000"/>
              <a:buNone/>
            </a:pPr>
            <a:endParaRPr lang="en-CA" dirty="0"/>
          </a:p>
          <a:p>
            <a:pPr marL="228600" lvl="0" indent="-101600" algn="ctr" rtl="0">
              <a:lnSpc>
                <a:spcPct val="120000"/>
              </a:lnSpc>
              <a:spcBef>
                <a:spcPts val="1000"/>
              </a:spcBef>
              <a:spcAft>
                <a:spcPts val="0"/>
              </a:spcAft>
              <a:buSzPts val="2000"/>
              <a:buNone/>
            </a:pPr>
            <a:r>
              <a:rPr lang="en-CA" sz="2800" b="1" dirty="0">
                <a:solidFill>
                  <a:srgbClr val="002060"/>
                </a:solidFill>
              </a:rPr>
              <a:t>September, 2022</a:t>
            </a:r>
            <a:endParaRPr sz="2800" b="1" dirty="0">
              <a:solidFill>
                <a:srgbClr val="002060"/>
              </a:solidFill>
            </a:endParaRPr>
          </a:p>
          <a:p>
            <a:pPr marL="0" lvl="0" indent="0" algn="l" rtl="0">
              <a:lnSpc>
                <a:spcPct val="120000"/>
              </a:lnSpc>
              <a:spcBef>
                <a:spcPts val="1000"/>
              </a:spcBef>
              <a:spcAft>
                <a:spcPts val="1600"/>
              </a:spcAft>
              <a:buSzPts val="2000"/>
              <a:buNone/>
            </a:pPr>
            <a:endParaRPr dirty="0"/>
          </a:p>
        </p:txBody>
      </p:sp>
      <p:pic>
        <p:nvPicPr>
          <p:cNvPr id="80" name="Google Shape;80;p1"/>
          <p:cNvPicPr preferRelativeResize="0"/>
          <p:nvPr/>
        </p:nvPicPr>
        <p:blipFill rotWithShape="1">
          <a:blip r:embed="rId3">
            <a:alphaModFix/>
          </a:blip>
          <a:srcRect/>
          <a:stretch/>
        </p:blipFill>
        <p:spPr>
          <a:xfrm>
            <a:off x="1283689" y="3642110"/>
            <a:ext cx="4231769" cy="1259281"/>
          </a:xfrm>
          <a:prstGeom prst="rect">
            <a:avLst/>
          </a:prstGeom>
          <a:noFill/>
          <a:ln>
            <a:noFill/>
          </a:ln>
        </p:spPr>
      </p:pic>
      <p:pic>
        <p:nvPicPr>
          <p:cNvPr id="81" name="Google Shape;81;p1"/>
          <p:cNvPicPr preferRelativeResize="0"/>
          <p:nvPr/>
        </p:nvPicPr>
        <p:blipFill rotWithShape="1">
          <a:blip r:embed="rId4">
            <a:alphaModFix/>
          </a:blip>
          <a:srcRect/>
          <a:stretch/>
        </p:blipFill>
        <p:spPr>
          <a:xfrm>
            <a:off x="6339278" y="3642110"/>
            <a:ext cx="4819321" cy="121609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6"/>
          <p:cNvSpPr/>
          <p:nvPr/>
        </p:nvSpPr>
        <p:spPr>
          <a:xfrm>
            <a:off x="360302" y="1540438"/>
            <a:ext cx="5323108" cy="4635075"/>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CA" sz="2400" dirty="0">
                <a:solidFill>
                  <a:srgbClr val="002060"/>
                </a:solidFill>
                <a:latin typeface="Gill Sans"/>
                <a:ea typeface="Gill Sans"/>
                <a:cs typeface="Gill Sans"/>
                <a:sym typeface="Gill Sans"/>
              </a:rPr>
              <a:t>Increased urbanization upstream of the  already highly-urbanized land in South-central Ontario can:</a:t>
            </a:r>
            <a:endParaRPr dirty="0">
              <a:solidFill>
                <a:srgbClr val="002060"/>
              </a:solidFill>
            </a:endParaRPr>
          </a:p>
          <a:p>
            <a:pPr marL="0" marR="0" lvl="0" indent="0" algn="l" rtl="0">
              <a:lnSpc>
                <a:spcPct val="90000"/>
              </a:lnSpc>
              <a:spcBef>
                <a:spcPts val="0"/>
              </a:spcBef>
              <a:spcAft>
                <a:spcPts val="0"/>
              </a:spcAft>
              <a:buNone/>
            </a:pPr>
            <a:endParaRPr sz="800" dirty="0">
              <a:solidFill>
                <a:srgbClr val="002060"/>
              </a:solidFill>
              <a:latin typeface="Gill Sans"/>
              <a:ea typeface="Gill Sans"/>
              <a:cs typeface="Gill Sans"/>
              <a:sym typeface="Gill Sans"/>
            </a:endParaRPr>
          </a:p>
          <a:p>
            <a:pPr marL="457200" marR="0" lvl="0" indent="-457200" algn="l" rtl="0">
              <a:lnSpc>
                <a:spcPct val="90000"/>
              </a:lnSpc>
              <a:spcBef>
                <a:spcPts val="0"/>
              </a:spcBef>
              <a:spcAft>
                <a:spcPts val="0"/>
              </a:spcAft>
              <a:buClr>
                <a:schemeClr val="dk1"/>
              </a:buClr>
              <a:buSzPts val="2400"/>
              <a:buFont typeface="Wingdings" panose="05000000000000000000" pitchFamily="2" charset="2"/>
              <a:buChar char="Ø"/>
            </a:pPr>
            <a:r>
              <a:rPr lang="en-CA" sz="2400" dirty="0">
                <a:solidFill>
                  <a:srgbClr val="002060"/>
                </a:solidFill>
                <a:latin typeface="Gill Sans"/>
                <a:ea typeface="Gill Sans"/>
                <a:cs typeface="Gill Sans"/>
                <a:sym typeface="Gill Sans"/>
              </a:rPr>
              <a:t>Disrupt hydrologic integrity, tipping watersheds below healthy conditions;</a:t>
            </a:r>
            <a:endParaRPr dirty="0">
              <a:solidFill>
                <a:srgbClr val="002060"/>
              </a:solidFill>
            </a:endParaRPr>
          </a:p>
          <a:p>
            <a:pPr marL="457200" marR="0" lvl="0" indent="-406400" algn="l" rtl="0">
              <a:lnSpc>
                <a:spcPct val="90000"/>
              </a:lnSpc>
              <a:spcBef>
                <a:spcPts val="0"/>
              </a:spcBef>
              <a:spcAft>
                <a:spcPts val="0"/>
              </a:spcAft>
              <a:buClr>
                <a:schemeClr val="dk1"/>
              </a:buClr>
              <a:buSzPts val="800"/>
              <a:buFont typeface="Wingdings" panose="05000000000000000000" pitchFamily="2" charset="2"/>
              <a:buChar char="Ø"/>
            </a:pPr>
            <a:endParaRPr sz="800" dirty="0">
              <a:solidFill>
                <a:srgbClr val="002060"/>
              </a:solidFill>
              <a:latin typeface="Gill Sans"/>
              <a:ea typeface="Gill Sans"/>
              <a:cs typeface="Gill Sans"/>
              <a:sym typeface="Gill Sans"/>
            </a:endParaRPr>
          </a:p>
          <a:p>
            <a:pPr marL="457200" marR="0" lvl="0" indent="-457200" algn="l" rtl="0">
              <a:lnSpc>
                <a:spcPct val="90000"/>
              </a:lnSpc>
              <a:spcBef>
                <a:spcPts val="0"/>
              </a:spcBef>
              <a:spcAft>
                <a:spcPts val="0"/>
              </a:spcAft>
              <a:buClr>
                <a:schemeClr val="dk1"/>
              </a:buClr>
              <a:buSzPts val="2400"/>
              <a:buFont typeface="Wingdings" panose="05000000000000000000" pitchFamily="2" charset="2"/>
              <a:buChar char="Ø"/>
            </a:pPr>
            <a:r>
              <a:rPr lang="en-CA" sz="2400" dirty="0">
                <a:solidFill>
                  <a:srgbClr val="002060"/>
                </a:solidFill>
                <a:latin typeface="Gill Sans"/>
                <a:ea typeface="Gill Sans"/>
                <a:cs typeface="Gill Sans"/>
                <a:sym typeface="Gill Sans"/>
              </a:rPr>
              <a:t>Reduce natural areas needed for climate resiliency;</a:t>
            </a:r>
            <a:endParaRPr dirty="0">
              <a:solidFill>
                <a:srgbClr val="002060"/>
              </a:solidFill>
            </a:endParaRPr>
          </a:p>
          <a:p>
            <a:pPr marL="457200" marR="0" lvl="0" indent="-406400" algn="l" rtl="0">
              <a:lnSpc>
                <a:spcPct val="90000"/>
              </a:lnSpc>
              <a:spcBef>
                <a:spcPts val="0"/>
              </a:spcBef>
              <a:spcAft>
                <a:spcPts val="0"/>
              </a:spcAft>
              <a:buClr>
                <a:schemeClr val="dk1"/>
              </a:buClr>
              <a:buSzPts val="800"/>
              <a:buFont typeface="Wingdings" panose="05000000000000000000" pitchFamily="2" charset="2"/>
              <a:buChar char="Ø"/>
            </a:pPr>
            <a:endParaRPr sz="800" dirty="0">
              <a:solidFill>
                <a:srgbClr val="002060"/>
              </a:solidFill>
              <a:latin typeface="Gill Sans"/>
              <a:ea typeface="Gill Sans"/>
              <a:cs typeface="Gill Sans"/>
              <a:sym typeface="Gill Sans"/>
            </a:endParaRPr>
          </a:p>
          <a:p>
            <a:pPr marL="457200" marR="0" lvl="0" indent="-457200" algn="l" rtl="0">
              <a:lnSpc>
                <a:spcPct val="90000"/>
              </a:lnSpc>
              <a:spcBef>
                <a:spcPts val="0"/>
              </a:spcBef>
              <a:spcAft>
                <a:spcPts val="0"/>
              </a:spcAft>
              <a:buClr>
                <a:schemeClr val="dk1"/>
              </a:buClr>
              <a:buSzPts val="2400"/>
              <a:buFont typeface="Wingdings" panose="05000000000000000000" pitchFamily="2" charset="2"/>
              <a:buChar char="Ø"/>
            </a:pPr>
            <a:r>
              <a:rPr lang="en-CA" sz="2400" dirty="0">
                <a:solidFill>
                  <a:srgbClr val="002060"/>
                </a:solidFill>
                <a:latin typeface="Gill Sans"/>
                <a:ea typeface="Gill Sans"/>
                <a:cs typeface="Gill Sans"/>
                <a:sym typeface="Gill Sans"/>
              </a:rPr>
              <a:t>Reduce biodiversity;</a:t>
            </a:r>
            <a:endParaRPr dirty="0">
              <a:solidFill>
                <a:srgbClr val="002060"/>
              </a:solidFill>
            </a:endParaRPr>
          </a:p>
          <a:p>
            <a:pPr marL="457200" marR="0" lvl="0" indent="-406400" algn="l" rtl="0">
              <a:lnSpc>
                <a:spcPct val="90000"/>
              </a:lnSpc>
              <a:spcBef>
                <a:spcPts val="0"/>
              </a:spcBef>
              <a:spcAft>
                <a:spcPts val="0"/>
              </a:spcAft>
              <a:buClr>
                <a:schemeClr val="dk1"/>
              </a:buClr>
              <a:buSzPts val="800"/>
              <a:buFont typeface="Wingdings" panose="05000000000000000000" pitchFamily="2" charset="2"/>
              <a:buChar char="Ø"/>
            </a:pPr>
            <a:endParaRPr sz="800" dirty="0">
              <a:solidFill>
                <a:srgbClr val="002060"/>
              </a:solidFill>
              <a:latin typeface="Gill Sans"/>
              <a:ea typeface="Gill Sans"/>
              <a:cs typeface="Gill Sans"/>
              <a:sym typeface="Gill Sans"/>
            </a:endParaRPr>
          </a:p>
          <a:p>
            <a:pPr marL="457200" marR="0" lvl="0" indent="-457200" algn="l" rtl="0">
              <a:lnSpc>
                <a:spcPct val="90000"/>
              </a:lnSpc>
              <a:spcBef>
                <a:spcPts val="0"/>
              </a:spcBef>
              <a:spcAft>
                <a:spcPts val="0"/>
              </a:spcAft>
              <a:buClr>
                <a:schemeClr val="dk1"/>
              </a:buClr>
              <a:buSzPts val="2400"/>
              <a:buFont typeface="Wingdings" panose="05000000000000000000" pitchFamily="2" charset="2"/>
              <a:buChar char="Ø"/>
            </a:pPr>
            <a:r>
              <a:rPr lang="en-CA" sz="2400" dirty="0">
                <a:solidFill>
                  <a:srgbClr val="002060"/>
                </a:solidFill>
                <a:latin typeface="Gill Sans"/>
                <a:ea typeface="Gill Sans"/>
                <a:cs typeface="Gill Sans"/>
                <a:sym typeface="Gill Sans"/>
              </a:rPr>
              <a:t>Reduce local food security; and,</a:t>
            </a:r>
            <a:endParaRPr dirty="0">
              <a:solidFill>
                <a:srgbClr val="002060"/>
              </a:solidFill>
            </a:endParaRPr>
          </a:p>
          <a:p>
            <a:pPr marL="457200" marR="0" lvl="0" indent="-406400" algn="l" rtl="0">
              <a:lnSpc>
                <a:spcPct val="90000"/>
              </a:lnSpc>
              <a:spcBef>
                <a:spcPts val="0"/>
              </a:spcBef>
              <a:spcAft>
                <a:spcPts val="0"/>
              </a:spcAft>
              <a:buClr>
                <a:schemeClr val="dk1"/>
              </a:buClr>
              <a:buSzPts val="800"/>
              <a:buFont typeface="Wingdings" panose="05000000000000000000" pitchFamily="2" charset="2"/>
              <a:buChar char="Ø"/>
            </a:pPr>
            <a:endParaRPr sz="800" dirty="0">
              <a:solidFill>
                <a:srgbClr val="002060"/>
              </a:solidFill>
              <a:latin typeface="Gill Sans"/>
              <a:ea typeface="Gill Sans"/>
              <a:cs typeface="Gill Sans"/>
              <a:sym typeface="Gill Sans"/>
            </a:endParaRPr>
          </a:p>
          <a:p>
            <a:pPr marL="457200" marR="0" lvl="0" indent="-457200" algn="l" rtl="0">
              <a:lnSpc>
                <a:spcPct val="90000"/>
              </a:lnSpc>
              <a:spcBef>
                <a:spcPts val="0"/>
              </a:spcBef>
              <a:spcAft>
                <a:spcPts val="0"/>
              </a:spcAft>
              <a:buClr>
                <a:schemeClr val="dk1"/>
              </a:buClr>
              <a:buSzPts val="2400"/>
              <a:buFont typeface="Wingdings" panose="05000000000000000000" pitchFamily="2" charset="2"/>
              <a:buChar char="Ø"/>
            </a:pPr>
            <a:r>
              <a:rPr lang="en-CA" sz="2400" dirty="0">
                <a:solidFill>
                  <a:srgbClr val="002060"/>
                </a:solidFill>
                <a:latin typeface="Gill Sans"/>
                <a:ea typeface="Gill Sans"/>
                <a:cs typeface="Gill Sans"/>
                <a:sym typeface="Gill Sans"/>
              </a:rPr>
              <a:t>Increase sprawl over complete communities and make mass transit financially impractical</a:t>
            </a:r>
            <a:endParaRPr dirty="0">
              <a:solidFill>
                <a:srgbClr val="002060"/>
              </a:solidFill>
            </a:endParaRPr>
          </a:p>
        </p:txBody>
      </p:sp>
      <p:pic>
        <p:nvPicPr>
          <p:cNvPr id="121" name="Google Shape;121;p6"/>
          <p:cNvPicPr preferRelativeResize="0"/>
          <p:nvPr/>
        </p:nvPicPr>
        <p:blipFill rotWithShape="1">
          <a:blip r:embed="rId3">
            <a:alphaModFix/>
          </a:blip>
          <a:srcRect/>
          <a:stretch/>
        </p:blipFill>
        <p:spPr>
          <a:xfrm>
            <a:off x="6096000" y="202522"/>
            <a:ext cx="5323108" cy="5617874"/>
          </a:xfrm>
          <a:prstGeom prst="rect">
            <a:avLst/>
          </a:prstGeom>
          <a:noFill/>
          <a:ln>
            <a:noFill/>
          </a:ln>
        </p:spPr>
      </p:pic>
      <p:sp>
        <p:nvSpPr>
          <p:cNvPr id="123" name="Google Shape;123;p6"/>
          <p:cNvSpPr txBox="1"/>
          <p:nvPr/>
        </p:nvSpPr>
        <p:spPr>
          <a:xfrm>
            <a:off x="360302" y="465448"/>
            <a:ext cx="5477790" cy="9863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Gill Sans"/>
              <a:buNone/>
            </a:pPr>
            <a:r>
              <a:rPr lang="en-CA" sz="2800" b="1" i="0" cap="none" dirty="0">
                <a:solidFill>
                  <a:srgbClr val="002060"/>
                </a:solidFill>
                <a:latin typeface="Gill Sans"/>
                <a:ea typeface="Gill Sans"/>
                <a:cs typeface="Gill Sans"/>
                <a:sym typeface="Gill Sans"/>
              </a:rPr>
              <a:t>ADVERSE OUTCOMES </a:t>
            </a:r>
          </a:p>
          <a:p>
            <a:pPr marL="0" marR="0" lvl="0" indent="0" algn="l" rtl="0">
              <a:lnSpc>
                <a:spcPct val="90000"/>
              </a:lnSpc>
              <a:spcBef>
                <a:spcPts val="0"/>
              </a:spcBef>
              <a:spcAft>
                <a:spcPts val="0"/>
              </a:spcAft>
              <a:buClr>
                <a:schemeClr val="dk1"/>
              </a:buClr>
              <a:buSzPts val="2800"/>
              <a:buFont typeface="Gill Sans"/>
              <a:buNone/>
            </a:pPr>
            <a:r>
              <a:rPr lang="en-CA" sz="2800" b="1" dirty="0">
                <a:solidFill>
                  <a:srgbClr val="002060"/>
                </a:solidFill>
                <a:latin typeface="Gill Sans"/>
                <a:ea typeface="Gill Sans"/>
                <a:cs typeface="Gill Sans"/>
                <a:sym typeface="Gill Sans"/>
              </a:rPr>
              <a:t>OF </a:t>
            </a:r>
            <a:r>
              <a:rPr lang="en-CA" sz="2800" b="1" i="0" cap="none" dirty="0">
                <a:solidFill>
                  <a:srgbClr val="002060"/>
                </a:solidFill>
                <a:latin typeface="Gill Sans"/>
                <a:ea typeface="Gill Sans"/>
                <a:cs typeface="Gill Sans"/>
                <a:sym typeface="Gill Sans"/>
              </a:rPr>
              <a:t>OVER-DEVELOPMENT</a:t>
            </a:r>
            <a:endParaRPr b="1" dirty="0">
              <a:solidFill>
                <a:srgbClr val="002060"/>
              </a:solidFill>
            </a:endParaRPr>
          </a:p>
        </p:txBody>
      </p:sp>
      <p:pic>
        <p:nvPicPr>
          <p:cNvPr id="7" name="Google Shape;188;p14">
            <a:extLst>
              <a:ext uri="{FF2B5EF4-FFF2-40B4-BE49-F238E27FC236}">
                <a16:creationId xmlns:a16="http://schemas.microsoft.com/office/drawing/2014/main" id="{0F419264-DEE4-42CF-ACA5-2E486FB1BA9E}"/>
              </a:ext>
            </a:extLst>
          </p:cNvPr>
          <p:cNvPicPr preferRelativeResize="0"/>
          <p:nvPr/>
        </p:nvPicPr>
        <p:blipFill rotWithShape="1">
          <a:blip r:embed="rId4">
            <a:alphaModFix/>
          </a:blip>
          <a:srcRect/>
          <a:stretch/>
        </p:blipFill>
        <p:spPr>
          <a:xfrm>
            <a:off x="10111586" y="6175513"/>
            <a:ext cx="1722924" cy="4799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7"/>
          <p:cNvPicPr preferRelativeResize="0"/>
          <p:nvPr/>
        </p:nvPicPr>
        <p:blipFill rotWithShape="1">
          <a:blip r:embed="rId3">
            <a:alphaModFix/>
          </a:blip>
          <a:srcRect/>
          <a:stretch/>
        </p:blipFill>
        <p:spPr>
          <a:xfrm>
            <a:off x="5774066" y="549553"/>
            <a:ext cx="6073082" cy="5192486"/>
          </a:xfrm>
          <a:prstGeom prst="rect">
            <a:avLst/>
          </a:prstGeom>
          <a:noFill/>
          <a:ln>
            <a:noFill/>
          </a:ln>
        </p:spPr>
      </p:pic>
      <p:sp>
        <p:nvSpPr>
          <p:cNvPr id="129" name="Google Shape;129;p7"/>
          <p:cNvSpPr txBox="1"/>
          <p:nvPr/>
        </p:nvSpPr>
        <p:spPr>
          <a:xfrm>
            <a:off x="441325" y="732895"/>
            <a:ext cx="4183563" cy="63291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Gill Sans"/>
              <a:buNone/>
            </a:pPr>
            <a:r>
              <a:rPr lang="en-CA" sz="2800" b="1" i="0" cap="none" dirty="0">
                <a:solidFill>
                  <a:srgbClr val="002060"/>
                </a:solidFill>
                <a:latin typeface="Gill Sans"/>
                <a:ea typeface="Gill Sans"/>
                <a:cs typeface="Gill Sans"/>
                <a:sym typeface="Gill Sans"/>
              </a:rPr>
              <a:t>BASELINE FEATURES   </a:t>
            </a:r>
            <a:endParaRPr b="1" dirty="0">
              <a:solidFill>
                <a:srgbClr val="002060"/>
              </a:solidFill>
            </a:endParaRPr>
          </a:p>
        </p:txBody>
      </p:sp>
      <p:sp>
        <p:nvSpPr>
          <p:cNvPr id="130" name="Google Shape;130;p7"/>
          <p:cNvSpPr txBox="1"/>
          <p:nvPr/>
        </p:nvSpPr>
        <p:spPr>
          <a:xfrm>
            <a:off x="617089" y="1786606"/>
            <a:ext cx="4545221" cy="35393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400" dirty="0">
                <a:solidFill>
                  <a:srgbClr val="002060"/>
                </a:solidFill>
                <a:latin typeface="Gill Sans"/>
                <a:ea typeface="Gill Sans"/>
                <a:cs typeface="Gill Sans"/>
                <a:sym typeface="Gill Sans"/>
              </a:rPr>
              <a:t>This drawing demonstrates the use of  data from the European Space Agency to depict baseline features such as urban development, natural areas, and agricultural lands, and shows the Contested Countryside in white.</a:t>
            </a:r>
            <a:endParaRPr dirty="0">
              <a:solidFill>
                <a:srgbClr val="002060"/>
              </a:solidFill>
            </a:endParaRPr>
          </a:p>
          <a:p>
            <a:pPr marL="0" marR="0" lvl="0" indent="0" algn="l" rtl="0">
              <a:spcBef>
                <a:spcPts val="0"/>
              </a:spcBef>
              <a:spcAft>
                <a:spcPts val="0"/>
              </a:spcAft>
              <a:buNone/>
            </a:pPr>
            <a:endParaRPr sz="2800" dirty="0">
              <a:solidFill>
                <a:schemeClr val="dk1"/>
              </a:solidFill>
              <a:latin typeface="Gill Sans"/>
              <a:ea typeface="Gill Sans"/>
              <a:cs typeface="Gill Sans"/>
              <a:sym typeface="Gill Sans"/>
            </a:endParaRPr>
          </a:p>
          <a:p>
            <a:pPr marL="0" marR="0" lvl="0" indent="0" algn="l" rtl="0">
              <a:spcBef>
                <a:spcPts val="0"/>
              </a:spcBef>
              <a:spcAft>
                <a:spcPts val="0"/>
              </a:spcAft>
              <a:buNone/>
            </a:pPr>
            <a:endParaRPr sz="2800" dirty="0">
              <a:solidFill>
                <a:schemeClr val="dk1"/>
              </a:solidFill>
              <a:latin typeface="Gill Sans"/>
              <a:ea typeface="Gill Sans"/>
              <a:cs typeface="Gill Sans"/>
              <a:sym typeface="Gill Sans"/>
            </a:endParaRPr>
          </a:p>
        </p:txBody>
      </p:sp>
      <p:pic>
        <p:nvPicPr>
          <p:cNvPr id="7" name="Google Shape;188;p14">
            <a:extLst>
              <a:ext uri="{FF2B5EF4-FFF2-40B4-BE49-F238E27FC236}">
                <a16:creationId xmlns:a16="http://schemas.microsoft.com/office/drawing/2014/main" id="{E13935C1-16F9-457B-84C6-810DC7C225F4}"/>
              </a:ext>
            </a:extLst>
          </p:cNvPr>
          <p:cNvPicPr preferRelativeResize="0"/>
          <p:nvPr/>
        </p:nvPicPr>
        <p:blipFill rotWithShape="1">
          <a:blip r:embed="rId4">
            <a:alphaModFix/>
          </a:blip>
          <a:srcRect/>
          <a:stretch/>
        </p:blipFill>
        <p:spPr>
          <a:xfrm>
            <a:off x="10111586" y="6175513"/>
            <a:ext cx="1722924" cy="47996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8"/>
          <p:cNvPicPr preferRelativeResize="0"/>
          <p:nvPr/>
        </p:nvPicPr>
        <p:blipFill rotWithShape="1">
          <a:blip r:embed="rId3">
            <a:alphaModFix/>
          </a:blip>
          <a:srcRect/>
          <a:stretch/>
        </p:blipFill>
        <p:spPr>
          <a:xfrm>
            <a:off x="6055830" y="145031"/>
            <a:ext cx="5696354" cy="5710632"/>
          </a:xfrm>
          <a:prstGeom prst="rect">
            <a:avLst/>
          </a:prstGeom>
          <a:noFill/>
          <a:ln>
            <a:noFill/>
          </a:ln>
        </p:spPr>
      </p:pic>
      <p:sp>
        <p:nvSpPr>
          <p:cNvPr id="137" name="Google Shape;137;p8"/>
          <p:cNvSpPr txBox="1"/>
          <p:nvPr/>
        </p:nvSpPr>
        <p:spPr>
          <a:xfrm>
            <a:off x="424706" y="253773"/>
            <a:ext cx="5120700" cy="954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800" b="1" dirty="0">
                <a:solidFill>
                  <a:srgbClr val="002060"/>
                </a:solidFill>
                <a:latin typeface="Gill Sans"/>
                <a:ea typeface="Gill Sans"/>
                <a:cs typeface="Gill Sans"/>
                <a:sym typeface="Gill Sans"/>
              </a:rPr>
              <a:t>The Contested Countryside </a:t>
            </a:r>
          </a:p>
          <a:p>
            <a:pPr marL="0" marR="0" lvl="0" indent="0" algn="l" rtl="0">
              <a:spcBef>
                <a:spcPts val="0"/>
              </a:spcBef>
              <a:spcAft>
                <a:spcPts val="0"/>
              </a:spcAft>
              <a:buNone/>
            </a:pPr>
            <a:r>
              <a:rPr lang="en-CA" sz="2800" b="1" dirty="0">
                <a:solidFill>
                  <a:srgbClr val="002060"/>
                </a:solidFill>
                <a:latin typeface="Gill Sans"/>
                <a:ea typeface="Gill Sans"/>
                <a:cs typeface="Gill Sans"/>
                <a:sym typeface="Gill Sans"/>
              </a:rPr>
              <a:t>  and Municipal Boundaries</a:t>
            </a:r>
            <a:endParaRPr b="1" dirty="0">
              <a:solidFill>
                <a:srgbClr val="002060"/>
              </a:solidFill>
            </a:endParaRPr>
          </a:p>
        </p:txBody>
      </p:sp>
      <p:sp>
        <p:nvSpPr>
          <p:cNvPr id="138" name="Google Shape;138;p8"/>
          <p:cNvSpPr txBox="1"/>
          <p:nvPr/>
        </p:nvSpPr>
        <p:spPr>
          <a:xfrm>
            <a:off x="84943" y="1417685"/>
            <a:ext cx="5800225"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400" dirty="0">
                <a:solidFill>
                  <a:srgbClr val="002060"/>
                </a:solidFill>
                <a:latin typeface="Gill Sans"/>
                <a:ea typeface="Gill Sans"/>
                <a:cs typeface="Gill Sans"/>
                <a:sym typeface="Gill Sans"/>
              </a:rPr>
              <a:t>This variation of the previous slide shows the boundaries of upper tier municipalities that comprise the Greater Golden Horseshoe.</a:t>
            </a:r>
            <a:endParaRPr dirty="0">
              <a:solidFill>
                <a:srgbClr val="002060"/>
              </a:solidFill>
            </a:endParaRPr>
          </a:p>
          <a:p>
            <a:pPr marL="0" marR="0" lvl="0" indent="0" algn="l" rtl="0">
              <a:spcBef>
                <a:spcPts val="0"/>
              </a:spcBef>
              <a:spcAft>
                <a:spcPts val="0"/>
              </a:spcAft>
              <a:buNone/>
            </a:pPr>
            <a:endParaRPr sz="1200" dirty="0">
              <a:solidFill>
                <a:srgbClr val="002060"/>
              </a:solidFill>
              <a:latin typeface="Gill Sans"/>
              <a:ea typeface="Gill Sans"/>
              <a:cs typeface="Gill Sans"/>
              <a:sym typeface="Gill Sans"/>
            </a:endParaRPr>
          </a:p>
          <a:p>
            <a:pPr marL="0" marR="0" lvl="0" indent="0" algn="l" rtl="0">
              <a:spcBef>
                <a:spcPts val="0"/>
              </a:spcBef>
              <a:spcAft>
                <a:spcPts val="0"/>
              </a:spcAft>
              <a:buNone/>
            </a:pPr>
            <a:r>
              <a:rPr lang="en-CA" sz="2400" dirty="0">
                <a:solidFill>
                  <a:srgbClr val="002060"/>
                </a:solidFill>
                <a:latin typeface="Gill Sans"/>
                <a:ea typeface="Gill Sans"/>
                <a:cs typeface="Gill Sans"/>
                <a:sym typeface="Gill Sans"/>
              </a:rPr>
              <a:t>Areas in pink and green highlight natural and agricultural lands both in and above the Greenbelt, as well as those in the Contested Countryside below the Greenbelt.</a:t>
            </a:r>
            <a:endParaRPr dirty="0">
              <a:solidFill>
                <a:srgbClr val="002060"/>
              </a:solidFill>
            </a:endParaRPr>
          </a:p>
          <a:p>
            <a:pPr marL="0" marR="0" lvl="0" indent="0" algn="l" rtl="0">
              <a:spcBef>
                <a:spcPts val="0"/>
              </a:spcBef>
              <a:spcAft>
                <a:spcPts val="0"/>
              </a:spcAft>
              <a:buNone/>
            </a:pPr>
            <a:endParaRPr sz="1200" dirty="0">
              <a:solidFill>
                <a:srgbClr val="002060"/>
              </a:solidFill>
              <a:latin typeface="Gill Sans"/>
              <a:ea typeface="Gill Sans"/>
              <a:cs typeface="Gill Sans"/>
              <a:sym typeface="Gill Sans"/>
            </a:endParaRPr>
          </a:p>
          <a:p>
            <a:pPr marL="0" marR="0" lvl="0" indent="0" algn="l" rtl="0">
              <a:spcBef>
                <a:spcPts val="0"/>
              </a:spcBef>
              <a:spcAft>
                <a:spcPts val="0"/>
              </a:spcAft>
              <a:buNone/>
            </a:pPr>
            <a:r>
              <a:rPr lang="en-CA" sz="2400" b="1" dirty="0">
                <a:solidFill>
                  <a:srgbClr val="002060"/>
                </a:solidFill>
                <a:latin typeface="Gill Sans"/>
                <a:ea typeface="Gill Sans"/>
                <a:cs typeface="Gill Sans"/>
                <a:sym typeface="Gill Sans"/>
              </a:rPr>
              <a:t>Northward migration of the highly urbanized areas (shown in red) along existing planning protocols suggest significant negative impact of regional watershed health, natural heritage, and food security. </a:t>
            </a:r>
            <a:endParaRPr b="1" dirty="0">
              <a:solidFill>
                <a:srgbClr val="002060"/>
              </a:solidFill>
            </a:endParaRPr>
          </a:p>
        </p:txBody>
      </p:sp>
      <p:pic>
        <p:nvPicPr>
          <p:cNvPr id="7" name="Google Shape;188;p14">
            <a:extLst>
              <a:ext uri="{FF2B5EF4-FFF2-40B4-BE49-F238E27FC236}">
                <a16:creationId xmlns:a16="http://schemas.microsoft.com/office/drawing/2014/main" id="{37233BC3-F0A8-4789-8F50-FC4328A8AA78}"/>
              </a:ext>
            </a:extLst>
          </p:cNvPr>
          <p:cNvPicPr preferRelativeResize="0"/>
          <p:nvPr/>
        </p:nvPicPr>
        <p:blipFill rotWithShape="1">
          <a:blip r:embed="rId4">
            <a:alphaModFix/>
          </a:blip>
          <a:srcRect/>
          <a:stretch/>
        </p:blipFill>
        <p:spPr>
          <a:xfrm>
            <a:off x="10111586" y="6175513"/>
            <a:ext cx="1722924" cy="47996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9"/>
          <p:cNvPicPr preferRelativeResize="0"/>
          <p:nvPr/>
        </p:nvPicPr>
        <p:blipFill rotWithShape="1">
          <a:blip r:embed="rId3">
            <a:alphaModFix/>
          </a:blip>
          <a:srcRect/>
          <a:stretch/>
        </p:blipFill>
        <p:spPr>
          <a:xfrm>
            <a:off x="6055830" y="145031"/>
            <a:ext cx="5696354" cy="5710632"/>
          </a:xfrm>
          <a:prstGeom prst="rect">
            <a:avLst/>
          </a:prstGeom>
          <a:noFill/>
          <a:ln>
            <a:noFill/>
          </a:ln>
        </p:spPr>
      </p:pic>
      <p:sp>
        <p:nvSpPr>
          <p:cNvPr id="145" name="Google Shape;145;p9"/>
          <p:cNvSpPr txBox="1"/>
          <p:nvPr/>
        </p:nvSpPr>
        <p:spPr>
          <a:xfrm>
            <a:off x="323557" y="508859"/>
            <a:ext cx="5120700" cy="954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800" b="1" dirty="0">
                <a:solidFill>
                  <a:srgbClr val="002060"/>
                </a:solidFill>
                <a:latin typeface="Gill Sans"/>
                <a:ea typeface="Gill Sans"/>
                <a:cs typeface="Gill Sans"/>
                <a:sym typeface="Gill Sans"/>
              </a:rPr>
              <a:t>Development Scenarios for the Contested Countryside</a:t>
            </a:r>
            <a:endParaRPr b="1" dirty="0">
              <a:solidFill>
                <a:srgbClr val="002060"/>
              </a:solidFill>
            </a:endParaRPr>
          </a:p>
        </p:txBody>
      </p:sp>
      <p:sp>
        <p:nvSpPr>
          <p:cNvPr id="146" name="Google Shape;146;p9"/>
          <p:cNvSpPr txBox="1"/>
          <p:nvPr/>
        </p:nvSpPr>
        <p:spPr>
          <a:xfrm>
            <a:off x="323557" y="1835863"/>
            <a:ext cx="5696354" cy="50782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400" dirty="0">
                <a:solidFill>
                  <a:srgbClr val="002060"/>
                </a:solidFill>
                <a:latin typeface="Gill Sans"/>
                <a:ea typeface="Gill Sans"/>
                <a:cs typeface="Gill Sans"/>
                <a:sym typeface="Gill Sans"/>
              </a:rPr>
              <a:t>Using a series of indicators and a scoring system, students at Fleming postulated three development scenarios for the future of the Contested Countryside, with implications for the region’s ecological, social, and economic vitality. </a:t>
            </a:r>
            <a:endParaRPr dirty="0">
              <a:solidFill>
                <a:srgbClr val="002060"/>
              </a:solidFill>
            </a:endParaRPr>
          </a:p>
          <a:p>
            <a:pPr marL="0" marR="0" lvl="0" indent="0" algn="l" rtl="0">
              <a:spcBef>
                <a:spcPts val="0"/>
              </a:spcBef>
              <a:spcAft>
                <a:spcPts val="0"/>
              </a:spcAft>
              <a:buNone/>
            </a:pPr>
            <a:endParaRPr sz="1200" dirty="0">
              <a:solidFill>
                <a:srgbClr val="002060"/>
              </a:solidFill>
              <a:latin typeface="Gill Sans"/>
              <a:ea typeface="Gill Sans"/>
              <a:cs typeface="Gill Sans"/>
              <a:sym typeface="Gill Sans"/>
            </a:endParaRPr>
          </a:p>
          <a:p>
            <a:pPr marL="0" marR="0" lvl="0" indent="0" algn="l" rtl="0">
              <a:spcBef>
                <a:spcPts val="0"/>
              </a:spcBef>
              <a:spcAft>
                <a:spcPts val="0"/>
              </a:spcAft>
              <a:buNone/>
            </a:pPr>
            <a:r>
              <a:rPr lang="en-CA" sz="2400" dirty="0">
                <a:solidFill>
                  <a:srgbClr val="002060"/>
                </a:solidFill>
                <a:latin typeface="Gill Sans"/>
                <a:ea typeface="Gill Sans"/>
                <a:cs typeface="Gill Sans"/>
                <a:sym typeface="Gill Sans"/>
              </a:rPr>
              <a:t>Access to detailed mapping and explanations of Fleming Team’s Multi-criteria Decision Analysis for the three scenarios are available at</a:t>
            </a:r>
            <a:endParaRPr dirty="0">
              <a:solidFill>
                <a:srgbClr val="002060"/>
              </a:solidFill>
            </a:endParaRPr>
          </a:p>
          <a:p>
            <a:pPr marL="0" marR="0" lvl="0" indent="0" algn="l" rtl="0">
              <a:spcBef>
                <a:spcPts val="0"/>
              </a:spcBef>
              <a:spcAft>
                <a:spcPts val="0"/>
              </a:spcAft>
              <a:buNone/>
            </a:pPr>
            <a:r>
              <a:rPr lang="en-CA" sz="2400" u="sng" dirty="0">
                <a:solidFill>
                  <a:srgbClr val="0070C0"/>
                </a:solidFill>
                <a:latin typeface="Gill Sans"/>
                <a:ea typeface="Gill Sans"/>
                <a:cs typeface="Gill Sans"/>
                <a:sym typeface="Gill Sans"/>
                <a:hlinkClick r:id="rId4">
                  <a:extLst>
                    <a:ext uri="{A12FA001-AC4F-418D-AE19-62706E023703}">
                      <ahyp:hlinkClr xmlns:ahyp="http://schemas.microsoft.com/office/drawing/2018/hyperlinkcolor" val="tx"/>
                    </a:ext>
                  </a:extLst>
                </a:hlinkClick>
              </a:rPr>
              <a:t>https://ontarioheadwaters.github.io/ContestedCountryside/ESUWebMapCC.html</a:t>
            </a:r>
            <a:r>
              <a:rPr lang="en-CA" sz="2400" dirty="0">
                <a:solidFill>
                  <a:srgbClr val="0070C0"/>
                </a:solidFill>
                <a:latin typeface="Gill Sans"/>
                <a:ea typeface="Gill Sans"/>
                <a:cs typeface="Gill Sans"/>
                <a:sym typeface="Gill Sans"/>
              </a:rPr>
              <a:t>.</a:t>
            </a:r>
            <a:endParaRPr dirty="0"/>
          </a:p>
          <a:p>
            <a:pPr marL="0" marR="0" lvl="0" indent="0" algn="l" rtl="0">
              <a:spcBef>
                <a:spcPts val="0"/>
              </a:spcBef>
              <a:spcAft>
                <a:spcPts val="0"/>
              </a:spcAft>
              <a:buNone/>
            </a:pPr>
            <a:endParaRPr sz="2400" dirty="0">
              <a:solidFill>
                <a:schemeClr val="dk1"/>
              </a:solidFill>
              <a:latin typeface="Gill Sans"/>
              <a:ea typeface="Gill Sans"/>
              <a:cs typeface="Gill Sans"/>
              <a:sym typeface="Gill Sans"/>
            </a:endParaRPr>
          </a:p>
        </p:txBody>
      </p:sp>
      <p:pic>
        <p:nvPicPr>
          <p:cNvPr id="7" name="Google Shape;188;p14">
            <a:extLst>
              <a:ext uri="{FF2B5EF4-FFF2-40B4-BE49-F238E27FC236}">
                <a16:creationId xmlns:a16="http://schemas.microsoft.com/office/drawing/2014/main" id="{A39D0111-EB06-4CDF-97CF-EF1392FEB2F3}"/>
              </a:ext>
            </a:extLst>
          </p:cNvPr>
          <p:cNvPicPr preferRelativeResize="0"/>
          <p:nvPr/>
        </p:nvPicPr>
        <p:blipFill rotWithShape="1">
          <a:blip r:embed="rId5">
            <a:alphaModFix/>
          </a:blip>
          <a:srcRect/>
          <a:stretch/>
        </p:blipFill>
        <p:spPr>
          <a:xfrm>
            <a:off x="10111586" y="6175513"/>
            <a:ext cx="1722924" cy="47996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0"/>
          <p:cNvSpPr txBox="1"/>
          <p:nvPr/>
        </p:nvSpPr>
        <p:spPr>
          <a:xfrm>
            <a:off x="452094" y="499543"/>
            <a:ext cx="5474100" cy="954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800" b="1" dirty="0">
                <a:solidFill>
                  <a:srgbClr val="002060"/>
                </a:solidFill>
                <a:latin typeface="Gill Sans"/>
                <a:ea typeface="Gill Sans"/>
                <a:cs typeface="Gill Sans"/>
                <a:sym typeface="Gill Sans"/>
              </a:rPr>
              <a:t>Scenario 1:</a:t>
            </a:r>
            <a:endParaRPr b="1" dirty="0">
              <a:solidFill>
                <a:srgbClr val="002060"/>
              </a:solidFill>
            </a:endParaRPr>
          </a:p>
          <a:p>
            <a:pPr marL="0" marR="0" lvl="0" indent="0" algn="l" rtl="0">
              <a:spcBef>
                <a:spcPts val="0"/>
              </a:spcBef>
              <a:spcAft>
                <a:spcPts val="0"/>
              </a:spcAft>
              <a:buNone/>
            </a:pPr>
            <a:r>
              <a:rPr lang="en-CA" sz="2800" b="1" dirty="0">
                <a:solidFill>
                  <a:srgbClr val="002060"/>
                </a:solidFill>
                <a:latin typeface="Gill Sans"/>
                <a:ea typeface="Gill Sans"/>
                <a:cs typeface="Gill Sans"/>
                <a:sym typeface="Gill Sans"/>
              </a:rPr>
              <a:t>          Full Urban Build-out </a:t>
            </a:r>
            <a:endParaRPr b="1" dirty="0">
              <a:solidFill>
                <a:srgbClr val="002060"/>
              </a:solidFill>
            </a:endParaRPr>
          </a:p>
        </p:txBody>
      </p:sp>
      <p:sp>
        <p:nvSpPr>
          <p:cNvPr id="153" name="Google Shape;153;p10"/>
          <p:cNvSpPr txBox="1"/>
          <p:nvPr/>
        </p:nvSpPr>
        <p:spPr>
          <a:xfrm>
            <a:off x="452094" y="1863002"/>
            <a:ext cx="4977114" cy="39702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400" dirty="0">
                <a:solidFill>
                  <a:srgbClr val="002060"/>
                </a:solidFill>
                <a:latin typeface="Gill Sans"/>
                <a:ea typeface="Gill Sans"/>
                <a:cs typeface="Gill Sans"/>
                <a:sym typeface="Gill Sans"/>
              </a:rPr>
              <a:t>This scenario applied few constraints in the Multi-criteria Decision Analysis to protect natural and agricultural land in the Contested Countryside.</a:t>
            </a:r>
            <a:endParaRPr dirty="0">
              <a:solidFill>
                <a:srgbClr val="002060"/>
              </a:solidFill>
            </a:endParaRPr>
          </a:p>
          <a:p>
            <a:pPr marL="0" marR="0" lvl="0" indent="0" algn="l" rtl="0">
              <a:spcBef>
                <a:spcPts val="0"/>
              </a:spcBef>
              <a:spcAft>
                <a:spcPts val="0"/>
              </a:spcAft>
              <a:buNone/>
            </a:pPr>
            <a:endParaRPr sz="1200" dirty="0">
              <a:solidFill>
                <a:srgbClr val="002060"/>
              </a:solidFill>
              <a:latin typeface="Gill Sans"/>
              <a:ea typeface="Gill Sans"/>
              <a:cs typeface="Gill Sans"/>
              <a:sym typeface="Gill Sans"/>
            </a:endParaRPr>
          </a:p>
          <a:p>
            <a:pPr marL="0" marR="0" lvl="0" indent="0" algn="l" rtl="0">
              <a:spcBef>
                <a:spcPts val="0"/>
              </a:spcBef>
              <a:spcAft>
                <a:spcPts val="0"/>
              </a:spcAft>
              <a:buNone/>
            </a:pPr>
            <a:r>
              <a:rPr lang="en-CA" sz="2400" dirty="0">
                <a:solidFill>
                  <a:srgbClr val="002060"/>
                </a:solidFill>
                <a:latin typeface="Gill Sans"/>
                <a:ea typeface="Gill Sans"/>
                <a:cs typeface="Gill Sans"/>
                <a:sym typeface="Gill Sans"/>
              </a:rPr>
              <a:t>The scenario would result in 87% coverage of the Contested Countryside in residential, commercial and infrastructure development, leaving 13% for natural and agricultural lands.  </a:t>
            </a:r>
            <a:endParaRPr dirty="0">
              <a:solidFill>
                <a:srgbClr val="002060"/>
              </a:solidFill>
            </a:endParaRPr>
          </a:p>
        </p:txBody>
      </p:sp>
      <p:pic>
        <p:nvPicPr>
          <p:cNvPr id="155" name="Google Shape;155;p10"/>
          <p:cNvPicPr preferRelativeResize="0"/>
          <p:nvPr/>
        </p:nvPicPr>
        <p:blipFill rotWithShape="1">
          <a:blip r:embed="rId3">
            <a:alphaModFix/>
          </a:blip>
          <a:srcRect/>
          <a:stretch/>
        </p:blipFill>
        <p:spPr>
          <a:xfrm>
            <a:off x="6147519" y="160528"/>
            <a:ext cx="5769441" cy="5806578"/>
          </a:xfrm>
          <a:prstGeom prst="rect">
            <a:avLst/>
          </a:prstGeom>
          <a:noFill/>
          <a:ln w="9525" cap="flat" cmpd="sng">
            <a:solidFill>
              <a:schemeClr val="dk1"/>
            </a:solidFill>
            <a:prstDash val="solid"/>
            <a:round/>
            <a:headEnd type="none" w="sm" len="sm"/>
            <a:tailEnd type="none" w="sm" len="sm"/>
          </a:ln>
        </p:spPr>
      </p:pic>
      <p:pic>
        <p:nvPicPr>
          <p:cNvPr id="6" name="Google Shape;188;p14">
            <a:extLst>
              <a:ext uri="{FF2B5EF4-FFF2-40B4-BE49-F238E27FC236}">
                <a16:creationId xmlns:a16="http://schemas.microsoft.com/office/drawing/2014/main" id="{848BCFF5-2C45-4B43-B04C-9E248E41D712}"/>
              </a:ext>
            </a:extLst>
          </p:cNvPr>
          <p:cNvPicPr preferRelativeResize="0"/>
          <p:nvPr/>
        </p:nvPicPr>
        <p:blipFill rotWithShape="1">
          <a:blip r:embed="rId4">
            <a:alphaModFix/>
          </a:blip>
          <a:srcRect/>
          <a:stretch/>
        </p:blipFill>
        <p:spPr>
          <a:xfrm>
            <a:off x="10111586" y="6175513"/>
            <a:ext cx="1722924" cy="47996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11"/>
          <p:cNvPicPr preferRelativeResize="0"/>
          <p:nvPr/>
        </p:nvPicPr>
        <p:blipFill rotWithShape="1">
          <a:blip r:embed="rId3">
            <a:alphaModFix/>
          </a:blip>
          <a:srcRect l="5275" t="16160" r="9099" b="2532"/>
          <a:stretch/>
        </p:blipFill>
        <p:spPr>
          <a:xfrm>
            <a:off x="6096000" y="516656"/>
            <a:ext cx="5868000" cy="5112926"/>
          </a:xfrm>
          <a:prstGeom prst="rect">
            <a:avLst/>
          </a:prstGeom>
          <a:noFill/>
          <a:ln>
            <a:noFill/>
          </a:ln>
        </p:spPr>
      </p:pic>
      <p:sp>
        <p:nvSpPr>
          <p:cNvPr id="161" name="Google Shape;161;p11"/>
          <p:cNvSpPr txBox="1"/>
          <p:nvPr/>
        </p:nvSpPr>
        <p:spPr>
          <a:xfrm>
            <a:off x="228000" y="1761831"/>
            <a:ext cx="5721244" cy="52629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400" dirty="0">
                <a:solidFill>
                  <a:srgbClr val="002060"/>
                </a:solidFill>
                <a:latin typeface="Gill Sans"/>
                <a:ea typeface="Gill Sans"/>
                <a:cs typeface="Gill Sans"/>
                <a:sym typeface="Gill Sans"/>
              </a:rPr>
              <a:t>Full build-out in this area shows remnant patches of the Contested Countryside in pink.  </a:t>
            </a:r>
            <a:endParaRPr dirty="0">
              <a:solidFill>
                <a:srgbClr val="002060"/>
              </a:solidFill>
            </a:endParaRPr>
          </a:p>
          <a:p>
            <a:pPr marL="0" marR="0" lvl="0" indent="0" algn="l" rtl="0">
              <a:spcBef>
                <a:spcPts val="0"/>
              </a:spcBef>
              <a:spcAft>
                <a:spcPts val="0"/>
              </a:spcAft>
              <a:buNone/>
            </a:pPr>
            <a:endParaRPr sz="1200" dirty="0">
              <a:solidFill>
                <a:srgbClr val="002060"/>
              </a:solidFill>
              <a:latin typeface="Gill Sans"/>
              <a:ea typeface="Gill Sans"/>
              <a:cs typeface="Gill Sans"/>
              <a:sym typeface="Gill Sans"/>
            </a:endParaRPr>
          </a:p>
          <a:p>
            <a:pPr marL="0" marR="0" lvl="0" indent="0" algn="l" rtl="0">
              <a:spcBef>
                <a:spcPts val="0"/>
              </a:spcBef>
              <a:spcAft>
                <a:spcPts val="0"/>
              </a:spcAft>
              <a:buNone/>
            </a:pPr>
            <a:r>
              <a:rPr lang="en-CA" sz="2400" dirty="0">
                <a:solidFill>
                  <a:srgbClr val="002060"/>
                </a:solidFill>
                <a:latin typeface="Gill Sans"/>
                <a:ea typeface="Gill Sans"/>
                <a:cs typeface="Gill Sans"/>
                <a:sym typeface="Gill Sans"/>
              </a:rPr>
              <a:t>The large areas in green are the Greenbelt, while viewers may also notice a minor anomaly – explained in the website FAQs - that shows some but not all roads also in pink.  </a:t>
            </a:r>
            <a:endParaRPr dirty="0">
              <a:solidFill>
                <a:srgbClr val="002060"/>
              </a:solidFill>
            </a:endParaRPr>
          </a:p>
          <a:p>
            <a:pPr marL="0" marR="0" lvl="0" indent="0" algn="l" rtl="0">
              <a:spcBef>
                <a:spcPts val="0"/>
              </a:spcBef>
              <a:spcAft>
                <a:spcPts val="0"/>
              </a:spcAft>
              <a:buNone/>
            </a:pPr>
            <a:endParaRPr sz="1200" dirty="0">
              <a:solidFill>
                <a:srgbClr val="002060"/>
              </a:solidFill>
              <a:latin typeface="Gill Sans"/>
              <a:ea typeface="Gill Sans"/>
              <a:cs typeface="Gill Sans"/>
              <a:sym typeface="Gill Sans"/>
            </a:endParaRPr>
          </a:p>
          <a:p>
            <a:pPr marL="0" marR="0" lvl="0" indent="0" algn="l" rtl="0">
              <a:spcBef>
                <a:spcPts val="0"/>
              </a:spcBef>
              <a:spcAft>
                <a:spcPts val="0"/>
              </a:spcAft>
              <a:buNone/>
            </a:pPr>
            <a:r>
              <a:rPr lang="en-CA" sz="2400" dirty="0">
                <a:solidFill>
                  <a:srgbClr val="002060"/>
                </a:solidFill>
                <a:latin typeface="Gill Sans"/>
                <a:ea typeface="Gill Sans"/>
                <a:cs typeface="Gill Sans"/>
                <a:sym typeface="Gill Sans"/>
              </a:rPr>
              <a:t>You can magnify this and other areas in this scenario at </a:t>
            </a:r>
            <a:r>
              <a:rPr lang="en-CA" sz="2400" u="sng" dirty="0">
                <a:solidFill>
                  <a:srgbClr val="0070C0"/>
                </a:solidFill>
                <a:latin typeface="Gill Sans"/>
                <a:ea typeface="Gill Sans"/>
                <a:cs typeface="Gill Sans"/>
                <a:sym typeface="Gill Sans"/>
                <a:hlinkClick r:id="rId4">
                  <a:extLst>
                    <a:ext uri="{A12FA001-AC4F-418D-AE19-62706E023703}">
                      <ahyp:hlinkClr xmlns:ahyp="http://schemas.microsoft.com/office/drawing/2018/hyperlinkcolor" val="tx"/>
                    </a:ext>
                  </a:extLst>
                </a:hlinkClick>
              </a:rPr>
              <a:t>https://ontarioheadwaters.github.io/ContestedCountryside/ESUWebMapCC.html</a:t>
            </a:r>
            <a:r>
              <a:rPr lang="en-CA" sz="2400" dirty="0">
                <a:solidFill>
                  <a:srgbClr val="0070C0"/>
                </a:solidFill>
                <a:latin typeface="Gill Sans"/>
                <a:ea typeface="Gill Sans"/>
                <a:cs typeface="Gill Sans"/>
                <a:sym typeface="Gill Sans"/>
              </a:rPr>
              <a:t>.</a:t>
            </a:r>
            <a:endParaRPr dirty="0"/>
          </a:p>
          <a:p>
            <a:pPr marL="0" marR="0" lvl="0" indent="0" algn="l" rtl="0">
              <a:spcBef>
                <a:spcPts val="0"/>
              </a:spcBef>
              <a:spcAft>
                <a:spcPts val="0"/>
              </a:spcAft>
              <a:buNone/>
            </a:pPr>
            <a:endParaRPr sz="2400" dirty="0">
              <a:solidFill>
                <a:schemeClr val="dk1"/>
              </a:solidFill>
              <a:latin typeface="Gill Sans"/>
              <a:ea typeface="Gill Sans"/>
              <a:cs typeface="Gill Sans"/>
              <a:sym typeface="Gill Sans"/>
            </a:endParaRPr>
          </a:p>
        </p:txBody>
      </p:sp>
      <p:pic>
        <p:nvPicPr>
          <p:cNvPr id="163" name="Google Shape;163;p11"/>
          <p:cNvPicPr preferRelativeResize="0"/>
          <p:nvPr/>
        </p:nvPicPr>
        <p:blipFill rotWithShape="1">
          <a:blip r:embed="rId5">
            <a:alphaModFix/>
          </a:blip>
          <a:srcRect/>
          <a:stretch/>
        </p:blipFill>
        <p:spPr>
          <a:xfrm>
            <a:off x="10682979" y="632631"/>
            <a:ext cx="1181202" cy="823031"/>
          </a:xfrm>
          <a:prstGeom prst="rect">
            <a:avLst/>
          </a:prstGeom>
          <a:noFill/>
          <a:ln>
            <a:noFill/>
          </a:ln>
        </p:spPr>
      </p:pic>
      <p:sp>
        <p:nvSpPr>
          <p:cNvPr id="164" name="Google Shape;164;p11"/>
          <p:cNvSpPr/>
          <p:nvPr/>
        </p:nvSpPr>
        <p:spPr>
          <a:xfrm>
            <a:off x="438304" y="347960"/>
            <a:ext cx="4955822"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400" b="1" dirty="0">
                <a:solidFill>
                  <a:srgbClr val="C00000"/>
                </a:solidFill>
                <a:latin typeface="Gill Sans"/>
                <a:ea typeface="Gill Sans"/>
                <a:cs typeface="Gill Sans"/>
                <a:sym typeface="Gill Sans"/>
              </a:rPr>
              <a:t>Scenario 1:  </a:t>
            </a:r>
          </a:p>
          <a:p>
            <a:pPr marL="0" marR="0" lvl="0" indent="0" algn="l" rtl="0">
              <a:spcBef>
                <a:spcPts val="0"/>
              </a:spcBef>
              <a:spcAft>
                <a:spcPts val="0"/>
              </a:spcAft>
              <a:buNone/>
            </a:pPr>
            <a:r>
              <a:rPr lang="en-CA" sz="2400" b="1" dirty="0">
                <a:solidFill>
                  <a:srgbClr val="C00000"/>
                </a:solidFill>
                <a:latin typeface="Gill Sans"/>
                <a:ea typeface="Gill Sans"/>
                <a:cs typeface="Gill Sans"/>
                <a:sym typeface="Gill Sans"/>
              </a:rPr>
              <a:t>         Full Urban Build-out</a:t>
            </a:r>
            <a:endParaRPr sz="2400" b="1" dirty="0">
              <a:solidFill>
                <a:srgbClr val="C00000"/>
              </a:solidFill>
            </a:endParaRPr>
          </a:p>
          <a:p>
            <a:pPr marL="0" marR="0" lvl="0" indent="0" algn="l" rtl="0">
              <a:spcBef>
                <a:spcPts val="0"/>
              </a:spcBef>
              <a:spcAft>
                <a:spcPts val="0"/>
              </a:spcAft>
              <a:buNone/>
            </a:pPr>
            <a:r>
              <a:rPr lang="en-CA" sz="2400" b="1" dirty="0">
                <a:solidFill>
                  <a:srgbClr val="C00000"/>
                </a:solidFill>
                <a:latin typeface="Gill Sans"/>
                <a:ea typeface="Gill Sans"/>
                <a:cs typeface="Gill Sans"/>
                <a:sym typeface="Gill Sans"/>
              </a:rPr>
              <a:t>     Magnification near Bolton</a:t>
            </a:r>
            <a:endParaRPr sz="2400" b="1" dirty="0">
              <a:solidFill>
                <a:srgbClr val="C00000"/>
              </a:solidFill>
            </a:endParaRPr>
          </a:p>
        </p:txBody>
      </p:sp>
      <p:pic>
        <p:nvPicPr>
          <p:cNvPr id="7" name="Google Shape;188;p14">
            <a:extLst>
              <a:ext uri="{FF2B5EF4-FFF2-40B4-BE49-F238E27FC236}">
                <a16:creationId xmlns:a16="http://schemas.microsoft.com/office/drawing/2014/main" id="{F10AB49A-72F5-4316-B323-57B046BB37F1}"/>
              </a:ext>
            </a:extLst>
          </p:cNvPr>
          <p:cNvPicPr preferRelativeResize="0"/>
          <p:nvPr/>
        </p:nvPicPr>
        <p:blipFill rotWithShape="1">
          <a:blip r:embed="rId6">
            <a:alphaModFix/>
          </a:blip>
          <a:srcRect/>
          <a:stretch/>
        </p:blipFill>
        <p:spPr>
          <a:xfrm>
            <a:off x="10111586" y="6175513"/>
            <a:ext cx="1722924" cy="47996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2"/>
          <p:cNvSpPr txBox="1"/>
          <p:nvPr/>
        </p:nvSpPr>
        <p:spPr>
          <a:xfrm>
            <a:off x="248744" y="1629766"/>
            <a:ext cx="5673825" cy="43396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400" dirty="0">
                <a:solidFill>
                  <a:srgbClr val="002060"/>
                </a:solidFill>
                <a:latin typeface="Gill Sans"/>
                <a:ea typeface="Gill Sans"/>
                <a:cs typeface="Gill Sans"/>
                <a:sym typeface="Gill Sans"/>
              </a:rPr>
              <a:t>This scenario is the opposite of full build-out, applying the Fleming Team’s Multi-criteria Decision Analysis to protect all highly-valued natural and agricultural land in the Contested Countryside with suitable buffers.</a:t>
            </a:r>
            <a:endParaRPr dirty="0">
              <a:solidFill>
                <a:srgbClr val="002060"/>
              </a:solidFill>
            </a:endParaRPr>
          </a:p>
          <a:p>
            <a:pPr marL="0" marR="0" lvl="0" indent="0" algn="l" rtl="0">
              <a:spcBef>
                <a:spcPts val="0"/>
              </a:spcBef>
              <a:spcAft>
                <a:spcPts val="0"/>
              </a:spcAft>
              <a:buNone/>
            </a:pPr>
            <a:endParaRPr sz="1200" dirty="0">
              <a:solidFill>
                <a:srgbClr val="002060"/>
              </a:solidFill>
              <a:latin typeface="Gill Sans"/>
              <a:ea typeface="Gill Sans"/>
              <a:cs typeface="Gill Sans"/>
              <a:sym typeface="Gill Sans"/>
            </a:endParaRPr>
          </a:p>
          <a:p>
            <a:pPr lvl="0"/>
            <a:r>
              <a:rPr lang="en-CA" sz="2400" dirty="0">
                <a:solidFill>
                  <a:srgbClr val="002060"/>
                </a:solidFill>
                <a:latin typeface="Gill Sans"/>
                <a:ea typeface="Gill Sans"/>
                <a:cs typeface="Gill Sans"/>
                <a:sym typeface="Gill Sans"/>
              </a:rPr>
              <a:t>This scenario would protect 98.43% of the area’s natural and agricultural land, leaving 1.57% of the Contested Countryside for  residential, commercial and infrastructure development, </a:t>
            </a:r>
            <a:endParaRPr dirty="0">
              <a:solidFill>
                <a:srgbClr val="002060"/>
              </a:solidFill>
            </a:endParaRPr>
          </a:p>
        </p:txBody>
      </p:sp>
      <p:pic>
        <p:nvPicPr>
          <p:cNvPr id="171" name="Google Shape;171;p12"/>
          <p:cNvPicPr preferRelativeResize="0"/>
          <p:nvPr/>
        </p:nvPicPr>
        <p:blipFill rotWithShape="1">
          <a:blip r:embed="rId3">
            <a:alphaModFix/>
          </a:blip>
          <a:srcRect/>
          <a:stretch/>
        </p:blipFill>
        <p:spPr>
          <a:xfrm>
            <a:off x="6096000" y="294405"/>
            <a:ext cx="5773395" cy="5580104"/>
          </a:xfrm>
          <a:prstGeom prst="rect">
            <a:avLst/>
          </a:prstGeom>
          <a:noFill/>
          <a:ln w="9525" cap="flat" cmpd="sng">
            <a:solidFill>
              <a:schemeClr val="dk1"/>
            </a:solidFill>
            <a:prstDash val="solid"/>
            <a:round/>
            <a:headEnd type="none" w="sm" len="sm"/>
            <a:tailEnd type="none" w="sm" len="sm"/>
          </a:ln>
        </p:spPr>
      </p:pic>
      <p:sp>
        <p:nvSpPr>
          <p:cNvPr id="172" name="Google Shape;172;p12"/>
          <p:cNvSpPr txBox="1"/>
          <p:nvPr/>
        </p:nvSpPr>
        <p:spPr>
          <a:xfrm>
            <a:off x="75315" y="294405"/>
            <a:ext cx="6020685" cy="1169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800" b="1" dirty="0">
                <a:solidFill>
                  <a:srgbClr val="002060"/>
                </a:solidFill>
                <a:latin typeface="Gill Sans"/>
                <a:ea typeface="Gill Sans"/>
                <a:cs typeface="Gill Sans"/>
                <a:sym typeface="Gill Sans"/>
              </a:rPr>
              <a:t>Scenario 1I:   </a:t>
            </a:r>
          </a:p>
          <a:p>
            <a:pPr marL="0" marR="0" lvl="0" indent="0" algn="l" rtl="0">
              <a:spcBef>
                <a:spcPts val="0"/>
              </a:spcBef>
              <a:spcAft>
                <a:spcPts val="0"/>
              </a:spcAft>
              <a:buNone/>
            </a:pPr>
            <a:r>
              <a:rPr lang="en-CA" sz="2800" b="1" dirty="0">
                <a:solidFill>
                  <a:srgbClr val="002060"/>
                </a:solidFill>
                <a:latin typeface="Gill Sans"/>
                <a:ea typeface="Gill Sans"/>
                <a:cs typeface="Gill Sans"/>
                <a:sym typeface="Gill Sans"/>
              </a:rPr>
              <a:t>Maximum Conservation Approach</a:t>
            </a:r>
            <a:endParaRPr b="1" dirty="0">
              <a:solidFill>
                <a:srgbClr val="002060"/>
              </a:solidFill>
            </a:endParaRPr>
          </a:p>
          <a:p>
            <a:pPr marL="0" marR="0" lvl="0" indent="0" algn="l" rtl="0">
              <a:spcBef>
                <a:spcPts val="0"/>
              </a:spcBef>
              <a:spcAft>
                <a:spcPts val="0"/>
              </a:spcAft>
              <a:buNone/>
            </a:pPr>
            <a:endParaRPr dirty="0">
              <a:solidFill>
                <a:srgbClr val="002060"/>
              </a:solidFill>
            </a:endParaRPr>
          </a:p>
        </p:txBody>
      </p:sp>
      <p:pic>
        <p:nvPicPr>
          <p:cNvPr id="7" name="Google Shape;188;p14">
            <a:extLst>
              <a:ext uri="{FF2B5EF4-FFF2-40B4-BE49-F238E27FC236}">
                <a16:creationId xmlns:a16="http://schemas.microsoft.com/office/drawing/2014/main" id="{507C4875-9367-4214-BFFB-09AE27E187CB}"/>
              </a:ext>
            </a:extLst>
          </p:cNvPr>
          <p:cNvPicPr preferRelativeResize="0"/>
          <p:nvPr/>
        </p:nvPicPr>
        <p:blipFill rotWithShape="1">
          <a:blip r:embed="rId4">
            <a:alphaModFix/>
          </a:blip>
          <a:srcRect/>
          <a:stretch/>
        </p:blipFill>
        <p:spPr>
          <a:xfrm>
            <a:off x="10111586" y="6175513"/>
            <a:ext cx="1722924" cy="47996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13"/>
          <p:cNvPicPr preferRelativeResize="0"/>
          <p:nvPr/>
        </p:nvPicPr>
        <p:blipFill rotWithShape="1">
          <a:blip r:embed="rId3">
            <a:alphaModFix/>
          </a:blip>
          <a:srcRect l="29850" t="13189" r="22555" b="9495"/>
          <a:stretch/>
        </p:blipFill>
        <p:spPr>
          <a:xfrm>
            <a:off x="6121580" y="484631"/>
            <a:ext cx="5868000" cy="5069123"/>
          </a:xfrm>
          <a:prstGeom prst="rect">
            <a:avLst/>
          </a:prstGeom>
          <a:noFill/>
          <a:ln>
            <a:noFill/>
          </a:ln>
        </p:spPr>
      </p:pic>
      <p:sp>
        <p:nvSpPr>
          <p:cNvPr id="178" name="Google Shape;178;p13"/>
          <p:cNvSpPr txBox="1"/>
          <p:nvPr/>
        </p:nvSpPr>
        <p:spPr>
          <a:xfrm>
            <a:off x="349355" y="1819513"/>
            <a:ext cx="5474670" cy="36009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400" dirty="0">
                <a:solidFill>
                  <a:srgbClr val="002060"/>
                </a:solidFill>
                <a:latin typeface="Gill Sans"/>
                <a:ea typeface="Gill Sans"/>
                <a:cs typeface="Gill Sans"/>
                <a:sym typeface="Gill Sans"/>
              </a:rPr>
              <a:t>This scenario retains much of the Contested Countryside around Bolton, in pink, while the orange areas denote land that is only moderately suitable for urbanization.</a:t>
            </a:r>
            <a:endParaRPr dirty="0">
              <a:solidFill>
                <a:srgbClr val="002060"/>
              </a:solidFill>
            </a:endParaRPr>
          </a:p>
          <a:p>
            <a:pPr marL="0" marR="0" lvl="0" indent="0" algn="l" rtl="0">
              <a:spcBef>
                <a:spcPts val="0"/>
              </a:spcBef>
              <a:spcAft>
                <a:spcPts val="0"/>
              </a:spcAft>
              <a:buNone/>
            </a:pPr>
            <a:endParaRPr sz="1200" dirty="0">
              <a:solidFill>
                <a:srgbClr val="002060"/>
              </a:solidFill>
              <a:latin typeface="Gill Sans"/>
              <a:ea typeface="Gill Sans"/>
              <a:cs typeface="Gill Sans"/>
              <a:sym typeface="Gill Sans"/>
            </a:endParaRPr>
          </a:p>
          <a:p>
            <a:pPr marL="0" marR="0" lvl="0" indent="0" algn="l" rtl="0">
              <a:spcBef>
                <a:spcPts val="0"/>
              </a:spcBef>
              <a:spcAft>
                <a:spcPts val="0"/>
              </a:spcAft>
              <a:buNone/>
            </a:pPr>
            <a:r>
              <a:rPr lang="en-CA" sz="2400" dirty="0">
                <a:solidFill>
                  <a:srgbClr val="002060"/>
                </a:solidFill>
                <a:latin typeface="Gill Sans"/>
                <a:ea typeface="Gill Sans"/>
                <a:cs typeface="Gill Sans"/>
                <a:sym typeface="Gill Sans"/>
              </a:rPr>
              <a:t>You can magnify this and other areas in this scenario at </a:t>
            </a:r>
            <a:r>
              <a:rPr lang="en-CA" sz="2400" u="sng" dirty="0">
                <a:solidFill>
                  <a:srgbClr val="0070C0"/>
                </a:solidFill>
                <a:latin typeface="Gill Sans"/>
                <a:ea typeface="Gill Sans"/>
                <a:cs typeface="Gill Sans"/>
                <a:sym typeface="Gill Sans"/>
                <a:hlinkClick r:id="rId4">
                  <a:extLst>
                    <a:ext uri="{A12FA001-AC4F-418D-AE19-62706E023703}">
                      <ahyp:hlinkClr xmlns:ahyp="http://schemas.microsoft.com/office/drawing/2018/hyperlinkcolor" val="tx"/>
                    </a:ext>
                  </a:extLst>
                </a:hlinkClick>
              </a:rPr>
              <a:t>https://ontarioheadwaters.github.io/ContestedCountryside/ESUWebMapCC.html</a:t>
            </a:r>
            <a:r>
              <a:rPr lang="en-CA" sz="2400" dirty="0">
                <a:solidFill>
                  <a:srgbClr val="0070C0"/>
                </a:solidFill>
                <a:latin typeface="Gill Sans"/>
                <a:ea typeface="Gill Sans"/>
                <a:cs typeface="Gill Sans"/>
                <a:sym typeface="Gill Sans"/>
              </a:rPr>
              <a:t>.</a:t>
            </a:r>
            <a:endParaRPr dirty="0"/>
          </a:p>
        </p:txBody>
      </p:sp>
      <p:pic>
        <p:nvPicPr>
          <p:cNvPr id="180" name="Google Shape;180;p13"/>
          <p:cNvPicPr preferRelativeResize="0"/>
          <p:nvPr/>
        </p:nvPicPr>
        <p:blipFill rotWithShape="1">
          <a:blip r:embed="rId5">
            <a:alphaModFix/>
          </a:blip>
          <a:srcRect/>
          <a:stretch/>
        </p:blipFill>
        <p:spPr>
          <a:xfrm>
            <a:off x="10682979" y="632631"/>
            <a:ext cx="1181202" cy="823031"/>
          </a:xfrm>
          <a:prstGeom prst="rect">
            <a:avLst/>
          </a:prstGeom>
          <a:noFill/>
          <a:ln>
            <a:noFill/>
          </a:ln>
        </p:spPr>
      </p:pic>
      <p:sp>
        <p:nvSpPr>
          <p:cNvPr id="181" name="Google Shape;181;p13"/>
          <p:cNvSpPr/>
          <p:nvPr/>
        </p:nvSpPr>
        <p:spPr>
          <a:xfrm>
            <a:off x="202420" y="255374"/>
            <a:ext cx="5621605"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400" dirty="0">
                <a:solidFill>
                  <a:srgbClr val="C00000"/>
                </a:solidFill>
                <a:latin typeface="Gill Sans" panose="020B0604020202020204" charset="0"/>
                <a:ea typeface="Gill Sans"/>
                <a:cs typeface="Gill Sans"/>
                <a:sym typeface="Gill Sans"/>
              </a:rPr>
              <a:t>S</a:t>
            </a:r>
            <a:r>
              <a:rPr lang="en-CA" sz="2400" b="1" dirty="0">
                <a:solidFill>
                  <a:srgbClr val="C00000"/>
                </a:solidFill>
                <a:latin typeface="Gill Sans" panose="020B0604020202020204" charset="0"/>
                <a:ea typeface="Gill Sans"/>
                <a:cs typeface="Gill Sans"/>
                <a:sym typeface="Gill Sans"/>
              </a:rPr>
              <a:t>cenario II:  </a:t>
            </a:r>
          </a:p>
          <a:p>
            <a:pPr marL="0" marR="0" lvl="0" indent="0" algn="l" rtl="0">
              <a:spcBef>
                <a:spcPts val="0"/>
              </a:spcBef>
              <a:spcAft>
                <a:spcPts val="0"/>
              </a:spcAft>
              <a:buNone/>
            </a:pPr>
            <a:r>
              <a:rPr lang="en-CA" sz="2400" b="1" dirty="0">
                <a:solidFill>
                  <a:srgbClr val="C00000"/>
                </a:solidFill>
                <a:latin typeface="Gill Sans" panose="020B0604020202020204" charset="0"/>
                <a:ea typeface="Gill Sans"/>
                <a:cs typeface="Gill Sans"/>
                <a:sym typeface="Gill Sans"/>
              </a:rPr>
              <a:t>    Maximum Conservation Approach</a:t>
            </a:r>
            <a:endParaRPr sz="2400" b="1" dirty="0">
              <a:solidFill>
                <a:srgbClr val="C00000"/>
              </a:solidFill>
              <a:latin typeface="Gill Sans" panose="020B0604020202020204" charset="0"/>
            </a:endParaRPr>
          </a:p>
          <a:p>
            <a:pPr marL="0" marR="0" lvl="0" indent="0" algn="l" rtl="0">
              <a:spcBef>
                <a:spcPts val="0"/>
              </a:spcBef>
              <a:spcAft>
                <a:spcPts val="0"/>
              </a:spcAft>
              <a:buNone/>
            </a:pPr>
            <a:r>
              <a:rPr lang="en-CA" sz="2400" b="1" dirty="0">
                <a:solidFill>
                  <a:srgbClr val="C00000"/>
                </a:solidFill>
                <a:latin typeface="Gill Sans" panose="020B0604020202020204" charset="0"/>
                <a:ea typeface="Gill Sans"/>
                <a:cs typeface="Gill Sans"/>
                <a:sym typeface="Gill Sans"/>
              </a:rPr>
              <a:t>           Magnification near Bolton</a:t>
            </a:r>
            <a:endParaRPr sz="2400" b="1" dirty="0">
              <a:solidFill>
                <a:srgbClr val="C00000"/>
              </a:solidFill>
              <a:latin typeface="Gill Sans" panose="020B0604020202020204" charset="0"/>
            </a:endParaRPr>
          </a:p>
        </p:txBody>
      </p:sp>
      <p:pic>
        <p:nvPicPr>
          <p:cNvPr id="8" name="Google Shape;188;p14">
            <a:extLst>
              <a:ext uri="{FF2B5EF4-FFF2-40B4-BE49-F238E27FC236}">
                <a16:creationId xmlns:a16="http://schemas.microsoft.com/office/drawing/2014/main" id="{275994BB-E31C-4525-98BD-A2C27E107372}"/>
              </a:ext>
            </a:extLst>
          </p:cNvPr>
          <p:cNvPicPr preferRelativeResize="0"/>
          <p:nvPr/>
        </p:nvPicPr>
        <p:blipFill rotWithShape="1">
          <a:blip r:embed="rId6">
            <a:alphaModFix/>
          </a:blip>
          <a:srcRect/>
          <a:stretch/>
        </p:blipFill>
        <p:spPr>
          <a:xfrm>
            <a:off x="10111586" y="6175513"/>
            <a:ext cx="1722924" cy="4799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4"/>
          <p:cNvSpPr txBox="1"/>
          <p:nvPr/>
        </p:nvSpPr>
        <p:spPr>
          <a:xfrm>
            <a:off x="281153" y="1600031"/>
            <a:ext cx="5431219" cy="47089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400" dirty="0">
                <a:solidFill>
                  <a:srgbClr val="002060"/>
                </a:solidFill>
                <a:latin typeface="Gill Sans"/>
                <a:ea typeface="Gill Sans"/>
                <a:cs typeface="Gill Sans"/>
                <a:sym typeface="Gill Sans"/>
              </a:rPr>
              <a:t>As the name suggests, this scenario uses the Multi-criteria Decision Analysis to strike a balance that would enable dense urbanization where appropriate while protecting the most important natural and agricultural lands across the Contested Countryside. </a:t>
            </a:r>
            <a:endParaRPr dirty="0">
              <a:solidFill>
                <a:srgbClr val="002060"/>
              </a:solidFill>
            </a:endParaRPr>
          </a:p>
          <a:p>
            <a:pPr marL="0" marR="0" lvl="0" indent="0" algn="l" rtl="0">
              <a:spcBef>
                <a:spcPts val="0"/>
              </a:spcBef>
              <a:spcAft>
                <a:spcPts val="0"/>
              </a:spcAft>
              <a:buNone/>
            </a:pPr>
            <a:endParaRPr sz="1200" dirty="0">
              <a:solidFill>
                <a:srgbClr val="002060"/>
              </a:solidFill>
              <a:latin typeface="Gill Sans"/>
              <a:ea typeface="Gill Sans"/>
              <a:cs typeface="Gill Sans"/>
              <a:sym typeface="Gill Sans"/>
            </a:endParaRPr>
          </a:p>
          <a:p>
            <a:pPr marL="0" marR="0" lvl="0" indent="0" algn="l" rtl="0">
              <a:spcBef>
                <a:spcPts val="0"/>
              </a:spcBef>
              <a:spcAft>
                <a:spcPts val="0"/>
              </a:spcAft>
              <a:buNone/>
            </a:pPr>
            <a:r>
              <a:rPr lang="en-CA" sz="2400" dirty="0">
                <a:solidFill>
                  <a:srgbClr val="002060"/>
                </a:solidFill>
                <a:latin typeface="Gill Sans"/>
                <a:ea typeface="Gill Sans"/>
                <a:cs typeface="Gill Sans"/>
                <a:sym typeface="Gill Sans"/>
              </a:rPr>
              <a:t>This scenario would result in 7.79% coverage of the Contested Countryside in residential, commercial and infrastructure development, leaving 92.21% for natural and agricultural land.  </a:t>
            </a:r>
            <a:endParaRPr dirty="0">
              <a:solidFill>
                <a:srgbClr val="002060"/>
              </a:solidFill>
            </a:endParaRPr>
          </a:p>
        </p:txBody>
      </p:sp>
      <p:sp>
        <p:nvSpPr>
          <p:cNvPr id="187" name="Google Shape;187;p14"/>
          <p:cNvSpPr txBox="1"/>
          <p:nvPr/>
        </p:nvSpPr>
        <p:spPr>
          <a:xfrm>
            <a:off x="281153" y="278072"/>
            <a:ext cx="5069053"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800" b="1" dirty="0">
                <a:solidFill>
                  <a:srgbClr val="002060"/>
                </a:solidFill>
                <a:latin typeface="Gill Sans"/>
                <a:ea typeface="Gill Sans"/>
                <a:cs typeface="Gill Sans"/>
                <a:sym typeface="Gill Sans"/>
              </a:rPr>
              <a:t>Scenario III:</a:t>
            </a:r>
            <a:endParaRPr b="1" dirty="0">
              <a:solidFill>
                <a:srgbClr val="002060"/>
              </a:solidFill>
            </a:endParaRPr>
          </a:p>
          <a:p>
            <a:pPr marL="0" marR="0" lvl="0" indent="0" algn="l" rtl="0">
              <a:spcBef>
                <a:spcPts val="0"/>
              </a:spcBef>
              <a:spcAft>
                <a:spcPts val="0"/>
              </a:spcAft>
              <a:buNone/>
            </a:pPr>
            <a:r>
              <a:rPr lang="en-CA" sz="2800" b="1" dirty="0">
                <a:solidFill>
                  <a:srgbClr val="002060"/>
                </a:solidFill>
                <a:latin typeface="Gill Sans"/>
                <a:ea typeface="Gill Sans"/>
                <a:cs typeface="Gill Sans"/>
                <a:sym typeface="Gill Sans"/>
              </a:rPr>
              <a:t>    The Balanced Approach</a:t>
            </a:r>
            <a:endParaRPr b="1" dirty="0">
              <a:solidFill>
                <a:srgbClr val="002060"/>
              </a:solidFill>
            </a:endParaRPr>
          </a:p>
        </p:txBody>
      </p:sp>
      <p:pic>
        <p:nvPicPr>
          <p:cNvPr id="189" name="Google Shape;189;p14"/>
          <p:cNvPicPr preferRelativeResize="0"/>
          <p:nvPr/>
        </p:nvPicPr>
        <p:blipFill rotWithShape="1">
          <a:blip r:embed="rId3">
            <a:alphaModFix/>
          </a:blip>
          <a:srcRect/>
          <a:stretch/>
        </p:blipFill>
        <p:spPr>
          <a:xfrm>
            <a:off x="6089886" y="92919"/>
            <a:ext cx="5820961" cy="5759241"/>
          </a:xfrm>
          <a:prstGeom prst="rect">
            <a:avLst/>
          </a:prstGeom>
          <a:noFill/>
          <a:ln w="9525" cap="flat" cmpd="sng">
            <a:solidFill>
              <a:schemeClr val="dk1"/>
            </a:solidFill>
            <a:prstDash val="solid"/>
            <a:round/>
            <a:headEnd type="none" w="sm" len="sm"/>
            <a:tailEnd type="none" w="sm" len="sm"/>
          </a:ln>
        </p:spPr>
      </p:pic>
      <p:pic>
        <p:nvPicPr>
          <p:cNvPr id="6" name="Google Shape;188;p14">
            <a:extLst>
              <a:ext uri="{FF2B5EF4-FFF2-40B4-BE49-F238E27FC236}">
                <a16:creationId xmlns:a16="http://schemas.microsoft.com/office/drawing/2014/main" id="{35752F62-8900-4590-B7EA-C90399F8DB84}"/>
              </a:ext>
            </a:extLst>
          </p:cNvPr>
          <p:cNvPicPr preferRelativeResize="0"/>
          <p:nvPr/>
        </p:nvPicPr>
        <p:blipFill rotWithShape="1">
          <a:blip r:embed="rId4">
            <a:alphaModFix/>
          </a:blip>
          <a:srcRect/>
          <a:stretch/>
        </p:blipFill>
        <p:spPr>
          <a:xfrm>
            <a:off x="10111586" y="6175513"/>
            <a:ext cx="1722924" cy="47996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15"/>
          <p:cNvPicPr preferRelativeResize="0"/>
          <p:nvPr/>
        </p:nvPicPr>
        <p:blipFill rotWithShape="1">
          <a:blip r:embed="rId3">
            <a:alphaModFix/>
          </a:blip>
          <a:srcRect l="35175" t="15105" r="22001" b="16133"/>
          <a:stretch/>
        </p:blipFill>
        <p:spPr>
          <a:xfrm>
            <a:off x="6096000" y="506311"/>
            <a:ext cx="5914714" cy="5068800"/>
          </a:xfrm>
          <a:prstGeom prst="rect">
            <a:avLst/>
          </a:prstGeom>
          <a:noFill/>
          <a:ln>
            <a:noFill/>
          </a:ln>
        </p:spPr>
      </p:pic>
      <p:sp>
        <p:nvSpPr>
          <p:cNvPr id="195" name="Google Shape;195;p15"/>
          <p:cNvSpPr txBox="1"/>
          <p:nvPr/>
        </p:nvSpPr>
        <p:spPr>
          <a:xfrm>
            <a:off x="87472" y="1845951"/>
            <a:ext cx="6008528" cy="43396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400" dirty="0">
                <a:solidFill>
                  <a:srgbClr val="002060"/>
                </a:solidFill>
                <a:latin typeface="Gill Sans"/>
                <a:ea typeface="Gill Sans"/>
                <a:cs typeface="Gill Sans"/>
                <a:sym typeface="Gill Sans"/>
              </a:rPr>
              <a:t>This scenario increases the suitability of some of the orange areas outside of the existing town core in the previous scenario to accommodate increased urbanization while also retaining the bulk of the natural and agricultural lands in the Contested Countryside.</a:t>
            </a:r>
            <a:endParaRPr dirty="0">
              <a:solidFill>
                <a:srgbClr val="002060"/>
              </a:solidFill>
            </a:endParaRPr>
          </a:p>
          <a:p>
            <a:pPr marL="0" marR="0" lvl="0" indent="0" algn="l" rtl="0">
              <a:spcBef>
                <a:spcPts val="0"/>
              </a:spcBef>
              <a:spcAft>
                <a:spcPts val="0"/>
              </a:spcAft>
              <a:buNone/>
            </a:pPr>
            <a:endParaRPr sz="1200" dirty="0">
              <a:solidFill>
                <a:srgbClr val="002060"/>
              </a:solidFill>
              <a:latin typeface="Gill Sans"/>
              <a:ea typeface="Gill Sans"/>
              <a:cs typeface="Gill Sans"/>
              <a:sym typeface="Gill Sans"/>
            </a:endParaRPr>
          </a:p>
          <a:p>
            <a:pPr marL="0" marR="0" lvl="0" indent="0" algn="l" rtl="0">
              <a:spcBef>
                <a:spcPts val="0"/>
              </a:spcBef>
              <a:spcAft>
                <a:spcPts val="0"/>
              </a:spcAft>
              <a:buNone/>
            </a:pPr>
            <a:r>
              <a:rPr lang="en-CA" sz="2400" dirty="0">
                <a:solidFill>
                  <a:srgbClr val="002060"/>
                </a:solidFill>
                <a:latin typeface="Gill Sans"/>
                <a:ea typeface="Gill Sans"/>
                <a:cs typeface="Gill Sans"/>
                <a:sym typeface="Gill Sans"/>
              </a:rPr>
              <a:t>You can magnify this and other areas in this scenario at </a:t>
            </a:r>
            <a:r>
              <a:rPr lang="en-CA" sz="2400" u="sng" dirty="0">
                <a:solidFill>
                  <a:srgbClr val="0070C0"/>
                </a:solidFill>
                <a:latin typeface="Gill Sans"/>
                <a:ea typeface="Gill Sans"/>
                <a:cs typeface="Gill Sans"/>
                <a:sym typeface="Gill Sans"/>
                <a:hlinkClick r:id="rId4">
                  <a:extLst>
                    <a:ext uri="{A12FA001-AC4F-418D-AE19-62706E023703}">
                      <ahyp:hlinkClr xmlns:ahyp="http://schemas.microsoft.com/office/drawing/2018/hyperlinkcolor" val="tx"/>
                    </a:ext>
                  </a:extLst>
                </a:hlinkClick>
              </a:rPr>
              <a:t>https://ontarioheadwaters.github.io/ContestedCountryside/ESUWebMapCC.html</a:t>
            </a:r>
            <a:r>
              <a:rPr lang="en-CA" sz="2400" dirty="0">
                <a:solidFill>
                  <a:srgbClr val="0070C0"/>
                </a:solidFill>
                <a:latin typeface="Gill Sans"/>
                <a:ea typeface="Gill Sans"/>
                <a:cs typeface="Gill Sans"/>
                <a:sym typeface="Gill Sans"/>
              </a:rPr>
              <a:t>.</a:t>
            </a:r>
            <a:endParaRPr dirty="0"/>
          </a:p>
        </p:txBody>
      </p:sp>
      <p:pic>
        <p:nvPicPr>
          <p:cNvPr id="197" name="Google Shape;197;p15"/>
          <p:cNvPicPr preferRelativeResize="0"/>
          <p:nvPr/>
        </p:nvPicPr>
        <p:blipFill rotWithShape="1">
          <a:blip r:embed="rId5">
            <a:alphaModFix/>
          </a:blip>
          <a:srcRect/>
          <a:stretch/>
        </p:blipFill>
        <p:spPr>
          <a:xfrm>
            <a:off x="10682979" y="632631"/>
            <a:ext cx="1181202" cy="823031"/>
          </a:xfrm>
          <a:prstGeom prst="rect">
            <a:avLst/>
          </a:prstGeom>
          <a:noFill/>
          <a:ln>
            <a:noFill/>
          </a:ln>
        </p:spPr>
      </p:pic>
      <p:sp>
        <p:nvSpPr>
          <p:cNvPr id="198" name="Google Shape;198;p15"/>
          <p:cNvSpPr txBox="1"/>
          <p:nvPr/>
        </p:nvSpPr>
        <p:spPr>
          <a:xfrm>
            <a:off x="327819" y="271355"/>
            <a:ext cx="4676100"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400" b="1" dirty="0">
                <a:solidFill>
                  <a:srgbClr val="C00000"/>
                </a:solidFill>
                <a:latin typeface="Gill Sans" panose="020B0604020202020204" charset="0"/>
                <a:ea typeface="Gill Sans"/>
                <a:cs typeface="Gill Sans"/>
                <a:sym typeface="Gill Sans"/>
              </a:rPr>
              <a:t>Scenario III:  </a:t>
            </a:r>
          </a:p>
          <a:p>
            <a:pPr marL="0" marR="0" lvl="0" indent="0" algn="l" rtl="0">
              <a:spcBef>
                <a:spcPts val="0"/>
              </a:spcBef>
              <a:spcAft>
                <a:spcPts val="0"/>
              </a:spcAft>
              <a:buNone/>
            </a:pPr>
            <a:r>
              <a:rPr lang="en-CA" sz="2400" b="1" dirty="0">
                <a:solidFill>
                  <a:srgbClr val="C00000"/>
                </a:solidFill>
                <a:latin typeface="Gill Sans" panose="020B0604020202020204" charset="0"/>
                <a:ea typeface="Gill Sans"/>
                <a:cs typeface="Gill Sans"/>
                <a:sym typeface="Gill Sans"/>
              </a:rPr>
              <a:t>        The Balanced Approach</a:t>
            </a:r>
            <a:endParaRPr sz="2400" b="1" dirty="0">
              <a:solidFill>
                <a:srgbClr val="C00000"/>
              </a:solidFill>
              <a:latin typeface="Gill Sans" panose="020B0604020202020204" charset="0"/>
            </a:endParaRPr>
          </a:p>
          <a:p>
            <a:pPr marL="0" marR="0" lvl="0" indent="0" algn="l" rtl="0">
              <a:spcBef>
                <a:spcPts val="0"/>
              </a:spcBef>
              <a:spcAft>
                <a:spcPts val="0"/>
              </a:spcAft>
              <a:buNone/>
            </a:pPr>
            <a:r>
              <a:rPr lang="en-CA" sz="2400" dirty="0">
                <a:solidFill>
                  <a:srgbClr val="C00000"/>
                </a:solidFill>
                <a:latin typeface="Gill Sans" panose="020B0604020202020204" charset="0"/>
                <a:ea typeface="Gill Sans"/>
                <a:cs typeface="Gill Sans"/>
                <a:sym typeface="Gill Sans"/>
              </a:rPr>
              <a:t>       </a:t>
            </a:r>
            <a:r>
              <a:rPr lang="en-CA" sz="2400" b="1" dirty="0">
                <a:solidFill>
                  <a:srgbClr val="C00000"/>
                </a:solidFill>
                <a:latin typeface="Gill Sans" panose="020B0604020202020204" charset="0"/>
                <a:ea typeface="Gill Sans"/>
                <a:cs typeface="Gill Sans"/>
                <a:sym typeface="Gill Sans"/>
              </a:rPr>
              <a:t>Magnification near Bolton</a:t>
            </a:r>
            <a:endParaRPr sz="2400" b="1" dirty="0">
              <a:solidFill>
                <a:srgbClr val="C00000"/>
              </a:solidFill>
              <a:latin typeface="Gill Sans" panose="020B0604020202020204" charset="0"/>
            </a:endParaRPr>
          </a:p>
        </p:txBody>
      </p:sp>
      <p:pic>
        <p:nvPicPr>
          <p:cNvPr id="8" name="Google Shape;188;p14">
            <a:extLst>
              <a:ext uri="{FF2B5EF4-FFF2-40B4-BE49-F238E27FC236}">
                <a16:creationId xmlns:a16="http://schemas.microsoft.com/office/drawing/2014/main" id="{2C474FEA-7A33-4225-AE81-A16B51CEDC87}"/>
              </a:ext>
            </a:extLst>
          </p:cNvPr>
          <p:cNvPicPr preferRelativeResize="0"/>
          <p:nvPr/>
        </p:nvPicPr>
        <p:blipFill rotWithShape="1">
          <a:blip r:embed="rId6">
            <a:alphaModFix/>
          </a:blip>
          <a:srcRect/>
          <a:stretch/>
        </p:blipFill>
        <p:spPr>
          <a:xfrm>
            <a:off x="10111586" y="6175513"/>
            <a:ext cx="1722924" cy="47996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EA4F34-5CFE-4F9C-B1D4-3904F683176E}"/>
              </a:ext>
            </a:extLst>
          </p:cNvPr>
          <p:cNvSpPr txBox="1"/>
          <p:nvPr/>
        </p:nvSpPr>
        <p:spPr>
          <a:xfrm>
            <a:off x="238539" y="202522"/>
            <a:ext cx="11741426" cy="6494085"/>
          </a:xfrm>
          <a:prstGeom prst="rect">
            <a:avLst/>
          </a:prstGeom>
          <a:noFill/>
        </p:spPr>
        <p:txBody>
          <a:bodyPr wrap="square" rtlCol="0">
            <a:spAutoFit/>
          </a:bodyPr>
          <a:lstStyle/>
          <a:p>
            <a:r>
              <a:rPr lang="en-CA" sz="2800" dirty="0">
                <a:solidFill>
                  <a:srgbClr val="002060"/>
                </a:solidFill>
                <a:latin typeface="Gill Sans" panose="020B0604020202020204" charset="0"/>
              </a:rPr>
              <a:t>INTRODUCTION   1 of 4         (Detailed notes in lieu of voice-over)</a:t>
            </a:r>
          </a:p>
          <a:p>
            <a:endParaRPr lang="en-CA" sz="2400" dirty="0">
              <a:solidFill>
                <a:srgbClr val="002060"/>
              </a:solidFill>
              <a:latin typeface="Gill Sans" panose="020B0604020202020204" charset="0"/>
            </a:endParaRPr>
          </a:p>
          <a:p>
            <a:r>
              <a:rPr lang="en-CA" sz="2400" dirty="0">
                <a:solidFill>
                  <a:srgbClr val="001642"/>
                </a:solidFill>
                <a:latin typeface="Gill Sans" panose="020B0604020202020204" charset="0"/>
              </a:rPr>
              <a:t>This slide deck is meant to inspire discussion about retaining an optimal amount of aquatic resources, natural heritage, and agricultural lands in the Contested Countryside, the area between existing municipal boundaries and the Greenbelt, as can be seen in the mapping found below.</a:t>
            </a:r>
          </a:p>
          <a:p>
            <a:endParaRPr lang="en-CA" dirty="0">
              <a:solidFill>
                <a:srgbClr val="001642"/>
              </a:solidFill>
              <a:latin typeface="Gill Sans" panose="020B0604020202020204" charset="0"/>
            </a:endParaRPr>
          </a:p>
          <a:p>
            <a:r>
              <a:rPr lang="en-CA" sz="2400" dirty="0">
                <a:solidFill>
                  <a:srgbClr val="001642"/>
                </a:solidFill>
                <a:latin typeface="Gill Sans" panose="020B0604020202020204" charset="0"/>
              </a:rPr>
              <a:t>While some of the Contested Countryside has been called the White Belt, the Ontario Headwaters Institute considers that such a label implies too broad an inclination in favour of inevitable urbanization. </a:t>
            </a:r>
          </a:p>
          <a:p>
            <a:endParaRPr lang="en-CA" sz="1200" dirty="0">
              <a:solidFill>
                <a:srgbClr val="001642"/>
              </a:solidFill>
              <a:latin typeface="Gill Sans" panose="020B0604020202020204" charset="0"/>
            </a:endParaRPr>
          </a:p>
          <a:p>
            <a:r>
              <a:rPr lang="en-CA" sz="2400" dirty="0">
                <a:solidFill>
                  <a:srgbClr val="001642"/>
                </a:solidFill>
                <a:latin typeface="Gill Sans" panose="020B0604020202020204" charset="0"/>
              </a:rPr>
              <a:t>We prefer the term the Contested Countryside - and a more open discussion about how much of it could and should be protected.</a:t>
            </a:r>
          </a:p>
          <a:p>
            <a:endParaRPr lang="en-CA" sz="1200" dirty="0">
              <a:solidFill>
                <a:srgbClr val="001642"/>
              </a:solidFill>
              <a:latin typeface="Gill Sans" panose="020B0604020202020204" charset="0"/>
            </a:endParaRPr>
          </a:p>
          <a:p>
            <a:r>
              <a:rPr lang="en-CA" sz="2400" dirty="0">
                <a:solidFill>
                  <a:srgbClr val="001642"/>
                </a:solidFill>
                <a:latin typeface="Gill Sans" panose="020B0604020202020204" charset="0"/>
              </a:rPr>
              <a:t>In that discussion, we are concerned that if the existing land development protocols that have given us the polluted water, fragmented forests, and extensively reduced farmland across much of South-central Ontario are extended to the Contested Countryside, it would severely impact the region’s ecological, social, and economic well-being.</a:t>
            </a:r>
            <a:endParaRPr lang="en-CA" dirty="0">
              <a:solidFill>
                <a:srgbClr val="001642"/>
              </a:solidFill>
              <a:latin typeface="Gill Sans" panose="020B0604020202020204" charset="0"/>
            </a:endParaRPr>
          </a:p>
        </p:txBody>
      </p:sp>
      <p:pic>
        <p:nvPicPr>
          <p:cNvPr id="4" name="Google Shape;188;p14">
            <a:extLst>
              <a:ext uri="{FF2B5EF4-FFF2-40B4-BE49-F238E27FC236}">
                <a16:creationId xmlns:a16="http://schemas.microsoft.com/office/drawing/2014/main" id="{AB0C0F20-EE3F-48CC-9529-BC0E1CF86383}"/>
              </a:ext>
            </a:extLst>
          </p:cNvPr>
          <p:cNvPicPr preferRelativeResize="0"/>
          <p:nvPr/>
        </p:nvPicPr>
        <p:blipFill rotWithShape="1">
          <a:blip r:embed="rId2">
            <a:alphaModFix/>
          </a:blip>
          <a:srcRect/>
          <a:stretch/>
        </p:blipFill>
        <p:spPr>
          <a:xfrm>
            <a:off x="10111586" y="6175513"/>
            <a:ext cx="1722924" cy="479965"/>
          </a:xfrm>
          <a:prstGeom prst="rect">
            <a:avLst/>
          </a:prstGeom>
          <a:noFill/>
          <a:ln>
            <a:noFill/>
          </a:ln>
        </p:spPr>
      </p:pic>
    </p:spTree>
    <p:extLst>
      <p:ext uri="{BB962C8B-B14F-4D97-AF65-F5344CB8AC3E}">
        <p14:creationId xmlns:p14="http://schemas.microsoft.com/office/powerpoint/2010/main" val="503306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16"/>
          <p:cNvPicPr preferRelativeResize="0"/>
          <p:nvPr/>
        </p:nvPicPr>
        <p:blipFill rotWithShape="1">
          <a:blip r:embed="rId3">
            <a:alphaModFix/>
          </a:blip>
          <a:srcRect/>
          <a:stretch/>
        </p:blipFill>
        <p:spPr>
          <a:xfrm>
            <a:off x="6096000" y="281482"/>
            <a:ext cx="5323108" cy="5617874"/>
          </a:xfrm>
          <a:prstGeom prst="rect">
            <a:avLst/>
          </a:prstGeom>
          <a:noFill/>
          <a:ln>
            <a:noFill/>
          </a:ln>
        </p:spPr>
      </p:pic>
      <p:sp>
        <p:nvSpPr>
          <p:cNvPr id="204" name="Google Shape;204;p16"/>
          <p:cNvSpPr txBox="1"/>
          <p:nvPr/>
        </p:nvSpPr>
        <p:spPr>
          <a:xfrm>
            <a:off x="190052" y="211275"/>
            <a:ext cx="5323107"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800" b="1" dirty="0">
                <a:solidFill>
                  <a:srgbClr val="002060"/>
                </a:solidFill>
                <a:latin typeface="Gill Sans"/>
                <a:ea typeface="Gill Sans"/>
                <a:cs typeface="Gill Sans"/>
                <a:sym typeface="Gill Sans"/>
              </a:rPr>
              <a:t>Issue Summary:</a:t>
            </a:r>
          </a:p>
          <a:p>
            <a:pPr marL="0" marR="0" lvl="0" indent="0" algn="l" rtl="0">
              <a:spcBef>
                <a:spcPts val="0"/>
              </a:spcBef>
              <a:spcAft>
                <a:spcPts val="0"/>
              </a:spcAft>
              <a:buNone/>
            </a:pPr>
            <a:r>
              <a:rPr lang="en-CA" sz="2800" b="1" dirty="0">
                <a:solidFill>
                  <a:srgbClr val="002060"/>
                </a:solidFill>
                <a:latin typeface="Gill Sans"/>
                <a:ea typeface="Gill Sans"/>
                <a:cs typeface="Gill Sans"/>
                <a:sym typeface="Gill Sans"/>
              </a:rPr>
              <a:t>          Full Urban Build-out</a:t>
            </a:r>
            <a:endParaRPr b="1" dirty="0">
              <a:solidFill>
                <a:srgbClr val="002060"/>
              </a:solidFill>
            </a:endParaRPr>
          </a:p>
        </p:txBody>
      </p:sp>
      <p:sp>
        <p:nvSpPr>
          <p:cNvPr id="205" name="Google Shape;205;p16"/>
          <p:cNvSpPr txBox="1"/>
          <p:nvPr/>
        </p:nvSpPr>
        <p:spPr>
          <a:xfrm>
            <a:off x="190040" y="1310499"/>
            <a:ext cx="5905960" cy="50167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400" dirty="0">
                <a:solidFill>
                  <a:srgbClr val="002060"/>
                </a:solidFill>
                <a:latin typeface="Gill Sans"/>
                <a:ea typeface="Gill Sans"/>
                <a:cs typeface="Gill Sans"/>
                <a:sym typeface="Gill Sans"/>
              </a:rPr>
              <a:t>The OHI believes that the full build-out of the Contested Countryside along current planning protocols would likely:</a:t>
            </a:r>
            <a:endParaRPr dirty="0">
              <a:solidFill>
                <a:srgbClr val="002060"/>
              </a:solidFill>
            </a:endParaRPr>
          </a:p>
          <a:p>
            <a:pPr marL="0" marR="0" lvl="0" indent="0" algn="l" rtl="0">
              <a:spcBef>
                <a:spcPts val="0"/>
              </a:spcBef>
              <a:spcAft>
                <a:spcPts val="0"/>
              </a:spcAft>
              <a:buNone/>
            </a:pPr>
            <a:endParaRPr sz="800" dirty="0">
              <a:solidFill>
                <a:srgbClr val="002060"/>
              </a:solidFill>
              <a:latin typeface="Gill Sans"/>
              <a:ea typeface="Gill Sans"/>
              <a:cs typeface="Gill Sans"/>
              <a:sym typeface="Gill Sans"/>
            </a:endParaRPr>
          </a:p>
          <a:p>
            <a:pPr marL="457200" marR="0" lvl="0" indent="-457200" algn="l" rtl="0">
              <a:spcBef>
                <a:spcPts val="0"/>
              </a:spcBef>
              <a:spcAft>
                <a:spcPts val="0"/>
              </a:spcAft>
              <a:buClr>
                <a:schemeClr val="dk1"/>
              </a:buClr>
              <a:buSzPts val="2400"/>
              <a:buFont typeface="Arial"/>
              <a:buChar char="•"/>
            </a:pPr>
            <a:r>
              <a:rPr lang="en-CA" sz="2400" dirty="0">
                <a:solidFill>
                  <a:srgbClr val="002060"/>
                </a:solidFill>
                <a:latin typeface="Gill Sans"/>
                <a:ea typeface="Gill Sans"/>
                <a:cs typeface="Gill Sans"/>
                <a:sym typeface="Gill Sans"/>
              </a:rPr>
              <a:t>Push the health of our watersheds beyond tipping points for ecological integrity;</a:t>
            </a:r>
            <a:endParaRPr dirty="0">
              <a:solidFill>
                <a:srgbClr val="002060"/>
              </a:solidFill>
            </a:endParaRPr>
          </a:p>
          <a:p>
            <a:pPr marL="457200" marR="0" lvl="0" indent="-406400" algn="l" rtl="0">
              <a:spcBef>
                <a:spcPts val="0"/>
              </a:spcBef>
              <a:spcAft>
                <a:spcPts val="0"/>
              </a:spcAft>
              <a:buClr>
                <a:schemeClr val="dk1"/>
              </a:buClr>
              <a:buSzPts val="800"/>
              <a:buFont typeface="Arial"/>
              <a:buNone/>
            </a:pPr>
            <a:endParaRPr sz="800" dirty="0">
              <a:solidFill>
                <a:srgbClr val="002060"/>
              </a:solidFill>
              <a:latin typeface="Gill Sans"/>
              <a:ea typeface="Gill Sans"/>
              <a:cs typeface="Gill Sans"/>
              <a:sym typeface="Gill Sans"/>
            </a:endParaRPr>
          </a:p>
          <a:p>
            <a:pPr marL="457200" marR="0" lvl="0" indent="-457200" algn="l" rtl="0">
              <a:spcBef>
                <a:spcPts val="0"/>
              </a:spcBef>
              <a:spcAft>
                <a:spcPts val="0"/>
              </a:spcAft>
              <a:buClr>
                <a:schemeClr val="dk1"/>
              </a:buClr>
              <a:buSzPts val="2400"/>
              <a:buFont typeface="Arial"/>
              <a:buChar char="•"/>
            </a:pPr>
            <a:r>
              <a:rPr lang="en-CA" sz="2400" dirty="0">
                <a:solidFill>
                  <a:srgbClr val="002060"/>
                </a:solidFill>
                <a:latin typeface="Gill Sans"/>
                <a:ea typeface="Gill Sans"/>
                <a:cs typeface="Gill Sans"/>
                <a:sym typeface="Gill Sans"/>
              </a:rPr>
              <a:t>Disrupt social and economic norms;</a:t>
            </a:r>
            <a:endParaRPr dirty="0">
              <a:solidFill>
                <a:srgbClr val="002060"/>
              </a:solidFill>
            </a:endParaRPr>
          </a:p>
          <a:p>
            <a:pPr marL="457200" marR="0" lvl="0" indent="-406400" algn="l" rtl="0">
              <a:spcBef>
                <a:spcPts val="0"/>
              </a:spcBef>
              <a:spcAft>
                <a:spcPts val="0"/>
              </a:spcAft>
              <a:buClr>
                <a:schemeClr val="dk1"/>
              </a:buClr>
              <a:buSzPts val="800"/>
              <a:buFont typeface="Arial"/>
              <a:buNone/>
            </a:pPr>
            <a:endParaRPr sz="800" dirty="0">
              <a:solidFill>
                <a:srgbClr val="002060"/>
              </a:solidFill>
              <a:latin typeface="Gill Sans"/>
              <a:ea typeface="Gill Sans"/>
              <a:cs typeface="Gill Sans"/>
              <a:sym typeface="Gill Sans"/>
            </a:endParaRPr>
          </a:p>
          <a:p>
            <a:pPr marL="457200" marR="0" lvl="0" indent="-457200" algn="l" rtl="0">
              <a:spcBef>
                <a:spcPts val="0"/>
              </a:spcBef>
              <a:spcAft>
                <a:spcPts val="0"/>
              </a:spcAft>
              <a:buClr>
                <a:schemeClr val="dk1"/>
              </a:buClr>
              <a:buSzPts val="2400"/>
              <a:buFont typeface="Arial"/>
              <a:buChar char="•"/>
            </a:pPr>
            <a:r>
              <a:rPr lang="en-CA" sz="2400" dirty="0">
                <a:solidFill>
                  <a:srgbClr val="002060"/>
                </a:solidFill>
                <a:latin typeface="Gill Sans"/>
                <a:ea typeface="Gill Sans"/>
                <a:cs typeface="Gill Sans"/>
                <a:sym typeface="Gill Sans"/>
              </a:rPr>
              <a:t>Under-address the need for action on climate resilience; and,</a:t>
            </a:r>
            <a:endParaRPr dirty="0">
              <a:solidFill>
                <a:srgbClr val="002060"/>
              </a:solidFill>
            </a:endParaRPr>
          </a:p>
          <a:p>
            <a:pPr marL="457200" marR="0" lvl="0" indent="-406400" algn="l" rtl="0">
              <a:spcBef>
                <a:spcPts val="0"/>
              </a:spcBef>
              <a:spcAft>
                <a:spcPts val="0"/>
              </a:spcAft>
              <a:buClr>
                <a:schemeClr val="dk1"/>
              </a:buClr>
              <a:buSzPts val="800"/>
              <a:buFont typeface="Arial"/>
              <a:buNone/>
            </a:pPr>
            <a:endParaRPr sz="800" dirty="0">
              <a:solidFill>
                <a:srgbClr val="002060"/>
              </a:solidFill>
              <a:latin typeface="Gill Sans"/>
              <a:ea typeface="Gill Sans"/>
              <a:cs typeface="Gill Sans"/>
              <a:sym typeface="Gill Sans"/>
            </a:endParaRPr>
          </a:p>
          <a:p>
            <a:pPr marL="457200" marR="0" lvl="0" indent="-457200" algn="l" rtl="0">
              <a:spcBef>
                <a:spcPts val="0"/>
              </a:spcBef>
              <a:spcAft>
                <a:spcPts val="0"/>
              </a:spcAft>
              <a:buClr>
                <a:schemeClr val="dk1"/>
              </a:buClr>
              <a:buSzPts val="2400"/>
              <a:buFont typeface="Arial"/>
              <a:buChar char="•"/>
            </a:pPr>
            <a:r>
              <a:rPr lang="en-CA" sz="2400" dirty="0">
                <a:solidFill>
                  <a:srgbClr val="002060"/>
                </a:solidFill>
                <a:latin typeface="Gill Sans"/>
                <a:ea typeface="Gill Sans"/>
                <a:cs typeface="Gill Sans"/>
                <a:sym typeface="Gill Sans"/>
              </a:rPr>
              <a:t>Reduce local food security in an age of climate extremes, reduced water availability, and increased costs for food production and its transportation.</a:t>
            </a:r>
            <a:endParaRPr dirty="0">
              <a:solidFill>
                <a:srgbClr val="002060"/>
              </a:solidFill>
            </a:endParaRPr>
          </a:p>
        </p:txBody>
      </p:sp>
      <p:pic>
        <p:nvPicPr>
          <p:cNvPr id="7" name="Google Shape;188;p14">
            <a:extLst>
              <a:ext uri="{FF2B5EF4-FFF2-40B4-BE49-F238E27FC236}">
                <a16:creationId xmlns:a16="http://schemas.microsoft.com/office/drawing/2014/main" id="{F459154B-EE49-495D-80FD-CEB1912E7508}"/>
              </a:ext>
            </a:extLst>
          </p:cNvPr>
          <p:cNvPicPr preferRelativeResize="0"/>
          <p:nvPr/>
        </p:nvPicPr>
        <p:blipFill rotWithShape="1">
          <a:blip r:embed="rId4">
            <a:alphaModFix/>
          </a:blip>
          <a:srcRect/>
          <a:stretch/>
        </p:blipFill>
        <p:spPr>
          <a:xfrm>
            <a:off x="10111586" y="6175513"/>
            <a:ext cx="1722924" cy="4799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7"/>
          <p:cNvPicPr preferRelativeResize="0"/>
          <p:nvPr/>
        </p:nvPicPr>
        <p:blipFill rotWithShape="1">
          <a:blip r:embed="rId3">
            <a:alphaModFix/>
          </a:blip>
          <a:srcRect/>
          <a:stretch/>
        </p:blipFill>
        <p:spPr>
          <a:xfrm>
            <a:off x="6096000" y="281482"/>
            <a:ext cx="5323108" cy="5617874"/>
          </a:xfrm>
          <a:prstGeom prst="rect">
            <a:avLst/>
          </a:prstGeom>
          <a:noFill/>
          <a:ln>
            <a:noFill/>
          </a:ln>
        </p:spPr>
      </p:pic>
      <p:sp>
        <p:nvSpPr>
          <p:cNvPr id="212" name="Google Shape;212;p17"/>
          <p:cNvSpPr txBox="1"/>
          <p:nvPr/>
        </p:nvSpPr>
        <p:spPr>
          <a:xfrm>
            <a:off x="182550" y="154869"/>
            <a:ext cx="5727919" cy="954067"/>
          </a:xfrm>
          <a:prstGeom prst="rect">
            <a:avLst/>
          </a:prstGeom>
          <a:noFill/>
          <a:ln>
            <a:noFill/>
          </a:ln>
        </p:spPr>
        <p:txBody>
          <a:bodyPr spcFirstLastPara="1" wrap="square" lIns="91425" tIns="45700" rIns="91425" bIns="45700" anchor="t" anchorCtr="0">
            <a:spAutoFit/>
          </a:bodyPr>
          <a:lstStyle/>
          <a:p>
            <a:r>
              <a:rPr lang="en-CA" sz="2800" b="1" dirty="0">
                <a:solidFill>
                  <a:srgbClr val="002060"/>
                </a:solidFill>
                <a:latin typeface="Gill Sans"/>
                <a:ea typeface="Gill Sans"/>
                <a:cs typeface="Gill Sans"/>
                <a:sym typeface="Gill Sans"/>
              </a:rPr>
              <a:t>Issue Summary: </a:t>
            </a:r>
          </a:p>
          <a:p>
            <a:r>
              <a:rPr lang="en-CA" sz="2800" b="1" dirty="0">
                <a:solidFill>
                  <a:srgbClr val="002060"/>
                </a:solidFill>
                <a:latin typeface="Gill Sans"/>
                <a:ea typeface="Gill Sans"/>
                <a:cs typeface="Gill Sans"/>
                <a:sym typeface="Gill Sans"/>
              </a:rPr>
              <a:t>         Maximum Conservation</a:t>
            </a:r>
            <a:endParaRPr b="1" dirty="0">
              <a:solidFill>
                <a:srgbClr val="002060"/>
              </a:solidFill>
            </a:endParaRPr>
          </a:p>
        </p:txBody>
      </p:sp>
      <p:sp>
        <p:nvSpPr>
          <p:cNvPr id="213" name="Google Shape;213;p17"/>
          <p:cNvSpPr txBox="1"/>
          <p:nvPr/>
        </p:nvSpPr>
        <p:spPr>
          <a:xfrm>
            <a:off x="182550" y="1336139"/>
            <a:ext cx="5973862" cy="5262939"/>
          </a:xfrm>
          <a:prstGeom prst="rect">
            <a:avLst/>
          </a:prstGeom>
          <a:noFill/>
          <a:ln>
            <a:noFill/>
          </a:ln>
        </p:spPr>
        <p:txBody>
          <a:bodyPr spcFirstLastPara="1" wrap="square" lIns="91425" tIns="45700" rIns="91425" bIns="45700" anchor="t" anchorCtr="0">
            <a:spAutoFit/>
          </a:bodyPr>
          <a:lstStyle/>
          <a:p>
            <a:pPr lvl="0"/>
            <a:r>
              <a:rPr lang="en-CA" sz="2400" dirty="0">
                <a:solidFill>
                  <a:srgbClr val="002060"/>
                </a:solidFill>
                <a:latin typeface="Gill Sans"/>
                <a:ea typeface="Gill Sans"/>
                <a:cs typeface="Gill Sans"/>
                <a:sym typeface="Gill Sans"/>
              </a:rPr>
              <a:t>Swinging the pendulum in the opposite direction from the Full Urban Build-out, the Maximum Conservation Approach would protect what has become the remaining headwater reservoirs of many watersheds. </a:t>
            </a:r>
          </a:p>
          <a:p>
            <a:pPr lvl="0"/>
            <a:endParaRPr lang="en-CA" sz="1200" dirty="0">
              <a:solidFill>
                <a:srgbClr val="002060"/>
              </a:solidFill>
              <a:latin typeface="Gill Sans"/>
              <a:ea typeface="Gill Sans"/>
              <a:cs typeface="Gill Sans"/>
              <a:sym typeface="Gill Sans"/>
            </a:endParaRPr>
          </a:p>
          <a:p>
            <a:pPr lvl="0"/>
            <a:r>
              <a:rPr lang="en-CA" sz="2400" dirty="0">
                <a:solidFill>
                  <a:srgbClr val="002060"/>
                </a:solidFill>
                <a:latin typeface="Gill Sans"/>
                <a:ea typeface="Gill Sans"/>
                <a:cs typeface="Gill Sans"/>
                <a:sym typeface="Gill Sans"/>
              </a:rPr>
              <a:t>Downstream, these watershed are over-developed, with polluted water, fragmented natural heritage, and reduced agricultural lands.</a:t>
            </a:r>
          </a:p>
          <a:p>
            <a:pPr lvl="0"/>
            <a:endParaRPr lang="en-CA" sz="1200" dirty="0">
              <a:solidFill>
                <a:srgbClr val="002060"/>
              </a:solidFill>
              <a:latin typeface="Gill Sans"/>
              <a:ea typeface="Gill Sans"/>
              <a:cs typeface="Gill Sans"/>
              <a:sym typeface="Gill Sans"/>
            </a:endParaRPr>
          </a:p>
          <a:p>
            <a:pPr lvl="0"/>
            <a:r>
              <a:rPr lang="en-CA" sz="2400" b="1" dirty="0">
                <a:solidFill>
                  <a:srgbClr val="002060"/>
                </a:solidFill>
                <a:latin typeface="Gill Sans"/>
                <a:ea typeface="Gill Sans"/>
                <a:cs typeface="Gill Sans"/>
                <a:sym typeface="Gill Sans"/>
              </a:rPr>
              <a:t>Similar over-development in the headwater areas could tip whole watersheds into severely degraded conditions.</a:t>
            </a:r>
            <a:endParaRPr b="1" dirty="0">
              <a:solidFill>
                <a:srgbClr val="002060"/>
              </a:solidFill>
            </a:endParaRPr>
          </a:p>
        </p:txBody>
      </p:sp>
      <p:pic>
        <p:nvPicPr>
          <p:cNvPr id="8" name="Google Shape;188;p14">
            <a:extLst>
              <a:ext uri="{FF2B5EF4-FFF2-40B4-BE49-F238E27FC236}">
                <a16:creationId xmlns:a16="http://schemas.microsoft.com/office/drawing/2014/main" id="{CE444EC9-43BD-4377-893C-8F2D17F74847}"/>
              </a:ext>
            </a:extLst>
          </p:cNvPr>
          <p:cNvPicPr preferRelativeResize="0"/>
          <p:nvPr/>
        </p:nvPicPr>
        <p:blipFill rotWithShape="1">
          <a:blip r:embed="rId4">
            <a:alphaModFix/>
          </a:blip>
          <a:srcRect/>
          <a:stretch/>
        </p:blipFill>
        <p:spPr>
          <a:xfrm>
            <a:off x="10111586" y="6175513"/>
            <a:ext cx="1722924" cy="4799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7"/>
          <p:cNvPicPr preferRelativeResize="0"/>
          <p:nvPr/>
        </p:nvPicPr>
        <p:blipFill rotWithShape="1">
          <a:blip r:embed="rId3">
            <a:alphaModFix/>
          </a:blip>
          <a:srcRect/>
          <a:stretch/>
        </p:blipFill>
        <p:spPr>
          <a:xfrm>
            <a:off x="6096000" y="281482"/>
            <a:ext cx="5323108" cy="5617874"/>
          </a:xfrm>
          <a:prstGeom prst="rect">
            <a:avLst/>
          </a:prstGeom>
          <a:noFill/>
          <a:ln>
            <a:noFill/>
          </a:ln>
        </p:spPr>
      </p:pic>
      <p:sp>
        <p:nvSpPr>
          <p:cNvPr id="212" name="Google Shape;212;p17"/>
          <p:cNvSpPr txBox="1"/>
          <p:nvPr/>
        </p:nvSpPr>
        <p:spPr>
          <a:xfrm>
            <a:off x="182550" y="154869"/>
            <a:ext cx="5727919" cy="954067"/>
          </a:xfrm>
          <a:prstGeom prst="rect">
            <a:avLst/>
          </a:prstGeom>
          <a:noFill/>
          <a:ln>
            <a:noFill/>
          </a:ln>
        </p:spPr>
        <p:txBody>
          <a:bodyPr spcFirstLastPara="1" wrap="square" lIns="91425" tIns="45700" rIns="91425" bIns="45700" anchor="t" anchorCtr="0">
            <a:spAutoFit/>
          </a:bodyPr>
          <a:lstStyle/>
          <a:p>
            <a:r>
              <a:rPr lang="en-CA" sz="2800" b="1" dirty="0">
                <a:solidFill>
                  <a:srgbClr val="002060"/>
                </a:solidFill>
                <a:latin typeface="Gill Sans"/>
                <a:ea typeface="Gill Sans"/>
                <a:cs typeface="Gill Sans"/>
                <a:sym typeface="Gill Sans"/>
              </a:rPr>
              <a:t>Issue Summary: </a:t>
            </a:r>
          </a:p>
          <a:p>
            <a:r>
              <a:rPr lang="en-CA" sz="2800" b="1" dirty="0">
                <a:solidFill>
                  <a:srgbClr val="002060"/>
                </a:solidFill>
                <a:latin typeface="Gill Sans"/>
                <a:ea typeface="Gill Sans"/>
                <a:cs typeface="Gill Sans"/>
                <a:sym typeface="Gill Sans"/>
              </a:rPr>
              <a:t>       The Balanced Approach</a:t>
            </a:r>
            <a:endParaRPr b="1" dirty="0">
              <a:solidFill>
                <a:srgbClr val="002060"/>
              </a:solidFill>
            </a:endParaRPr>
          </a:p>
        </p:txBody>
      </p:sp>
      <p:sp>
        <p:nvSpPr>
          <p:cNvPr id="213" name="Google Shape;213;p17"/>
          <p:cNvSpPr txBox="1"/>
          <p:nvPr/>
        </p:nvSpPr>
        <p:spPr>
          <a:xfrm>
            <a:off x="182550" y="1451584"/>
            <a:ext cx="5973862" cy="45242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400" dirty="0">
                <a:solidFill>
                  <a:srgbClr val="002060"/>
                </a:solidFill>
                <a:latin typeface="Gill Sans"/>
                <a:ea typeface="Gill Sans"/>
                <a:cs typeface="Gill Sans"/>
                <a:sym typeface="Gill Sans"/>
              </a:rPr>
              <a:t>The Balanced Approach identifies a path worthy of discussion as municipalities begin to develop more details to implement their new official plans. </a:t>
            </a:r>
          </a:p>
          <a:p>
            <a:pPr marL="0" marR="0" lvl="0" indent="0" algn="l" rtl="0">
              <a:spcBef>
                <a:spcPts val="0"/>
              </a:spcBef>
              <a:spcAft>
                <a:spcPts val="0"/>
              </a:spcAft>
              <a:buNone/>
            </a:pPr>
            <a:endParaRPr lang="en-CA" sz="1200" dirty="0">
              <a:solidFill>
                <a:srgbClr val="002060"/>
              </a:solidFill>
              <a:latin typeface="Gill Sans"/>
              <a:ea typeface="Gill Sans"/>
              <a:cs typeface="Gill Sans"/>
              <a:sym typeface="Gill Sans"/>
            </a:endParaRPr>
          </a:p>
          <a:p>
            <a:pPr marL="0" marR="0" lvl="0" indent="0" algn="l" rtl="0">
              <a:spcBef>
                <a:spcPts val="0"/>
              </a:spcBef>
              <a:spcAft>
                <a:spcPts val="0"/>
              </a:spcAft>
              <a:buNone/>
            </a:pPr>
            <a:r>
              <a:rPr lang="en-CA" sz="2400" dirty="0">
                <a:solidFill>
                  <a:srgbClr val="002060"/>
                </a:solidFill>
                <a:latin typeface="Gill Sans"/>
                <a:ea typeface="Gill Sans"/>
                <a:cs typeface="Gill Sans"/>
                <a:sym typeface="Gill Sans"/>
              </a:rPr>
              <a:t>It seeks to protect our waters as well as our natural and agricultural lands in our headwater reservoirs for future generations while also earmarking almost 8% of the Contested Countryside to accommodate significant short and mid-term population growth. </a:t>
            </a:r>
          </a:p>
          <a:p>
            <a:pPr marL="0" marR="0" lvl="0" indent="0" algn="l" rtl="0">
              <a:spcBef>
                <a:spcPts val="0"/>
              </a:spcBef>
              <a:spcAft>
                <a:spcPts val="0"/>
              </a:spcAft>
              <a:buNone/>
            </a:pPr>
            <a:endParaRPr lang="en-CA" sz="1200" dirty="0">
              <a:solidFill>
                <a:srgbClr val="002060"/>
              </a:solidFill>
              <a:latin typeface="Gill Sans"/>
              <a:ea typeface="Gill Sans"/>
              <a:cs typeface="Gill Sans"/>
              <a:sym typeface="Gill Sans"/>
            </a:endParaRPr>
          </a:p>
          <a:p>
            <a:pPr marL="0" marR="0" lvl="0" indent="0" algn="l" rtl="0">
              <a:spcBef>
                <a:spcPts val="0"/>
              </a:spcBef>
              <a:spcAft>
                <a:spcPts val="0"/>
              </a:spcAft>
              <a:buNone/>
            </a:pPr>
            <a:r>
              <a:rPr lang="en-CA" sz="2400" b="1" dirty="0">
                <a:solidFill>
                  <a:srgbClr val="002060"/>
                </a:solidFill>
                <a:latin typeface="Gill Sans"/>
                <a:ea typeface="Gill Sans"/>
                <a:cs typeface="Gill Sans"/>
                <a:sym typeface="Gill Sans"/>
              </a:rPr>
              <a:t>In addition..... </a:t>
            </a:r>
            <a:endParaRPr b="1" dirty="0">
              <a:solidFill>
                <a:srgbClr val="002060"/>
              </a:solidFill>
            </a:endParaRPr>
          </a:p>
        </p:txBody>
      </p:sp>
      <p:pic>
        <p:nvPicPr>
          <p:cNvPr id="8" name="Google Shape;188;p14">
            <a:extLst>
              <a:ext uri="{FF2B5EF4-FFF2-40B4-BE49-F238E27FC236}">
                <a16:creationId xmlns:a16="http://schemas.microsoft.com/office/drawing/2014/main" id="{CE444EC9-43BD-4377-893C-8F2D17F74847}"/>
              </a:ext>
            </a:extLst>
          </p:cNvPr>
          <p:cNvPicPr preferRelativeResize="0"/>
          <p:nvPr/>
        </p:nvPicPr>
        <p:blipFill rotWithShape="1">
          <a:blip r:embed="rId4">
            <a:alphaModFix/>
          </a:blip>
          <a:srcRect/>
          <a:stretch/>
        </p:blipFill>
        <p:spPr>
          <a:xfrm>
            <a:off x="10111586" y="6175513"/>
            <a:ext cx="1722924" cy="479965"/>
          </a:xfrm>
          <a:prstGeom prst="rect">
            <a:avLst/>
          </a:prstGeom>
          <a:noFill/>
          <a:ln>
            <a:noFill/>
          </a:ln>
        </p:spPr>
      </p:pic>
    </p:spTree>
    <p:extLst>
      <p:ext uri="{BB962C8B-B14F-4D97-AF65-F5344CB8AC3E}">
        <p14:creationId xmlns:p14="http://schemas.microsoft.com/office/powerpoint/2010/main" val="3791590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7"/>
          <p:cNvPicPr preferRelativeResize="0"/>
          <p:nvPr/>
        </p:nvPicPr>
        <p:blipFill rotWithShape="1">
          <a:blip r:embed="rId3">
            <a:alphaModFix/>
          </a:blip>
          <a:srcRect/>
          <a:stretch/>
        </p:blipFill>
        <p:spPr>
          <a:xfrm>
            <a:off x="6096000" y="281482"/>
            <a:ext cx="5323108" cy="5617874"/>
          </a:xfrm>
          <a:prstGeom prst="rect">
            <a:avLst/>
          </a:prstGeom>
          <a:noFill/>
          <a:ln>
            <a:noFill/>
          </a:ln>
        </p:spPr>
      </p:pic>
      <p:sp>
        <p:nvSpPr>
          <p:cNvPr id="212" name="Google Shape;212;p17"/>
          <p:cNvSpPr txBox="1"/>
          <p:nvPr/>
        </p:nvSpPr>
        <p:spPr>
          <a:xfrm>
            <a:off x="182550" y="154869"/>
            <a:ext cx="5727919" cy="954067"/>
          </a:xfrm>
          <a:prstGeom prst="rect">
            <a:avLst/>
          </a:prstGeom>
          <a:noFill/>
          <a:ln>
            <a:noFill/>
          </a:ln>
        </p:spPr>
        <p:txBody>
          <a:bodyPr spcFirstLastPara="1" wrap="square" lIns="91425" tIns="45700" rIns="91425" bIns="45700" anchor="t" anchorCtr="0">
            <a:spAutoFit/>
          </a:bodyPr>
          <a:lstStyle/>
          <a:p>
            <a:r>
              <a:rPr lang="en-CA" sz="2800" b="1" dirty="0">
                <a:solidFill>
                  <a:srgbClr val="002060"/>
                </a:solidFill>
                <a:latin typeface="Gill Sans"/>
                <a:ea typeface="Gill Sans"/>
                <a:cs typeface="Gill Sans"/>
                <a:sym typeface="Gill Sans"/>
              </a:rPr>
              <a:t>Issue Summary: </a:t>
            </a:r>
          </a:p>
          <a:p>
            <a:r>
              <a:rPr lang="en-CA" sz="2800" b="1" dirty="0">
                <a:solidFill>
                  <a:srgbClr val="002060"/>
                </a:solidFill>
                <a:latin typeface="Gill Sans"/>
                <a:ea typeface="Gill Sans"/>
                <a:cs typeface="Gill Sans"/>
                <a:sym typeface="Gill Sans"/>
              </a:rPr>
              <a:t>       The Balanced Approach</a:t>
            </a:r>
            <a:endParaRPr b="1" dirty="0">
              <a:solidFill>
                <a:srgbClr val="002060"/>
              </a:solidFill>
            </a:endParaRPr>
          </a:p>
        </p:txBody>
      </p:sp>
      <p:sp>
        <p:nvSpPr>
          <p:cNvPr id="213" name="Google Shape;213;p17"/>
          <p:cNvSpPr txBox="1"/>
          <p:nvPr/>
        </p:nvSpPr>
        <p:spPr>
          <a:xfrm>
            <a:off x="122138" y="1216879"/>
            <a:ext cx="5973862" cy="54476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400" dirty="0">
                <a:solidFill>
                  <a:srgbClr val="002060"/>
                </a:solidFill>
                <a:latin typeface="Gill Sans"/>
                <a:ea typeface="Gill Sans"/>
                <a:cs typeface="Gill Sans"/>
                <a:sym typeface="Gill Sans"/>
              </a:rPr>
              <a:t>... As municipalities address short and mid-term growth in the 8% of suitable lands identified in this project, they could also begin to address new protocols needed to address any further growth beyond the 8%. </a:t>
            </a:r>
          </a:p>
          <a:p>
            <a:pPr marL="0" marR="0" lvl="0" indent="0" algn="l" rtl="0">
              <a:spcBef>
                <a:spcPts val="0"/>
              </a:spcBef>
              <a:spcAft>
                <a:spcPts val="0"/>
              </a:spcAft>
              <a:buNone/>
            </a:pPr>
            <a:endParaRPr lang="en-CA" sz="1200" dirty="0">
              <a:solidFill>
                <a:srgbClr val="002060"/>
              </a:solidFill>
              <a:latin typeface="Gill Sans"/>
              <a:ea typeface="Gill Sans"/>
              <a:cs typeface="Gill Sans"/>
              <a:sym typeface="Gill Sans"/>
            </a:endParaRPr>
          </a:p>
          <a:p>
            <a:pPr marL="0" marR="0" lvl="0" indent="0" algn="l" rtl="0">
              <a:spcBef>
                <a:spcPts val="0"/>
              </a:spcBef>
              <a:spcAft>
                <a:spcPts val="0"/>
              </a:spcAft>
              <a:buNone/>
            </a:pPr>
            <a:r>
              <a:rPr lang="en-CA" sz="2400" dirty="0">
                <a:solidFill>
                  <a:srgbClr val="002060"/>
                </a:solidFill>
                <a:latin typeface="Gill Sans"/>
                <a:ea typeface="Gill Sans"/>
                <a:cs typeface="Gill Sans"/>
                <a:sym typeface="Gill Sans"/>
              </a:rPr>
              <a:t>Measures needed before any further growth should be contemplated include implementing:</a:t>
            </a:r>
          </a:p>
          <a:p>
            <a:pPr marL="342900" marR="0" lvl="0" indent="-342900" algn="l" rtl="0">
              <a:spcBef>
                <a:spcPts val="0"/>
              </a:spcBef>
              <a:spcAft>
                <a:spcPts val="0"/>
              </a:spcAft>
              <a:buFont typeface="Wingdings" panose="05000000000000000000" pitchFamily="2" charset="2"/>
              <a:buChar char="Ø"/>
            </a:pPr>
            <a:r>
              <a:rPr lang="en-CA" sz="2400" dirty="0">
                <a:solidFill>
                  <a:srgbClr val="002060"/>
                </a:solidFill>
                <a:latin typeface="Gill Sans"/>
                <a:ea typeface="Gill Sans"/>
                <a:cs typeface="Gill Sans"/>
                <a:sym typeface="Gill Sans"/>
              </a:rPr>
              <a:t>The sustainable vision of the Planning Act;</a:t>
            </a:r>
          </a:p>
          <a:p>
            <a:pPr marL="342900" marR="0" lvl="0" indent="-342900" algn="l" rtl="0">
              <a:spcBef>
                <a:spcPts val="0"/>
              </a:spcBef>
              <a:spcAft>
                <a:spcPts val="0"/>
              </a:spcAft>
              <a:buFont typeface="Wingdings" panose="05000000000000000000" pitchFamily="2" charset="2"/>
              <a:buChar char="Ø"/>
            </a:pPr>
            <a:r>
              <a:rPr lang="en-CA" sz="2400" dirty="0">
                <a:solidFill>
                  <a:srgbClr val="002060"/>
                </a:solidFill>
                <a:latin typeface="Gill Sans"/>
                <a:ea typeface="Gill Sans"/>
                <a:cs typeface="Gill Sans"/>
                <a:sym typeface="Gill Sans"/>
              </a:rPr>
              <a:t>Watershed planning as called for under the Provincial Policy Statement; and,</a:t>
            </a:r>
          </a:p>
          <a:p>
            <a:pPr marL="342900" lvl="0" indent="-342900">
              <a:buFont typeface="Wingdings" panose="05000000000000000000" pitchFamily="2" charset="2"/>
              <a:buChar char="Ø"/>
            </a:pPr>
            <a:r>
              <a:rPr lang="en-CA" sz="2400" dirty="0">
                <a:solidFill>
                  <a:srgbClr val="002060"/>
                </a:solidFill>
                <a:latin typeface="Gill Sans" panose="020B0604020202020204" charset="0"/>
              </a:rPr>
              <a:t>Municipal protocols that should include Natural Heritage Strategies, Biodiversity Strategies, Green Development Standards, and that address Climate Change.</a:t>
            </a:r>
            <a:endParaRPr lang="en-CA" dirty="0">
              <a:solidFill>
                <a:srgbClr val="002060"/>
              </a:solidFill>
              <a:latin typeface="Gill Sans"/>
              <a:ea typeface="Gill Sans"/>
              <a:cs typeface="Gill Sans"/>
              <a:sym typeface="Gill Sans"/>
            </a:endParaRPr>
          </a:p>
        </p:txBody>
      </p:sp>
      <p:pic>
        <p:nvPicPr>
          <p:cNvPr id="8" name="Google Shape;188;p14">
            <a:extLst>
              <a:ext uri="{FF2B5EF4-FFF2-40B4-BE49-F238E27FC236}">
                <a16:creationId xmlns:a16="http://schemas.microsoft.com/office/drawing/2014/main" id="{CE444EC9-43BD-4377-893C-8F2D17F74847}"/>
              </a:ext>
            </a:extLst>
          </p:cNvPr>
          <p:cNvPicPr preferRelativeResize="0"/>
          <p:nvPr/>
        </p:nvPicPr>
        <p:blipFill rotWithShape="1">
          <a:blip r:embed="rId4">
            <a:alphaModFix/>
          </a:blip>
          <a:srcRect/>
          <a:stretch/>
        </p:blipFill>
        <p:spPr>
          <a:xfrm>
            <a:off x="10111586" y="6175513"/>
            <a:ext cx="1722924" cy="479965"/>
          </a:xfrm>
          <a:prstGeom prst="rect">
            <a:avLst/>
          </a:prstGeom>
          <a:noFill/>
          <a:ln>
            <a:noFill/>
          </a:ln>
        </p:spPr>
      </p:pic>
    </p:spTree>
    <p:extLst>
      <p:ext uri="{BB962C8B-B14F-4D97-AF65-F5344CB8AC3E}">
        <p14:creationId xmlns:p14="http://schemas.microsoft.com/office/powerpoint/2010/main" val="3555329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B0D913-A5C7-4651-B98F-56E5AF87374B}"/>
              </a:ext>
            </a:extLst>
          </p:cNvPr>
          <p:cNvSpPr txBox="1"/>
          <p:nvPr/>
        </p:nvSpPr>
        <p:spPr>
          <a:xfrm>
            <a:off x="675861" y="407614"/>
            <a:ext cx="11012556" cy="5570756"/>
          </a:xfrm>
          <a:prstGeom prst="rect">
            <a:avLst/>
          </a:prstGeom>
          <a:noFill/>
        </p:spPr>
        <p:txBody>
          <a:bodyPr wrap="square" rtlCol="0">
            <a:spAutoFit/>
          </a:bodyPr>
          <a:lstStyle/>
          <a:p>
            <a:pPr lvl="0">
              <a:buSzPts val="2800"/>
            </a:pPr>
            <a:r>
              <a:rPr lang="en-CA" sz="2400" dirty="0">
                <a:solidFill>
                  <a:srgbClr val="002060"/>
                </a:solidFill>
                <a:latin typeface="Gill Sans" panose="020B0604020202020204" charset="0"/>
              </a:rPr>
              <a:t>Research, creating the Multi-criteria Decision Analysis, and cartography for this project was done by students in the Geomatics Institute at Fleming College. </a:t>
            </a:r>
          </a:p>
          <a:p>
            <a:pPr lvl="0">
              <a:buSzPts val="2800"/>
            </a:pPr>
            <a:endParaRPr lang="en-CA" sz="1200" dirty="0">
              <a:solidFill>
                <a:srgbClr val="002060"/>
              </a:solidFill>
              <a:latin typeface="Gill Sans" panose="020B0604020202020204" charset="0"/>
            </a:endParaRPr>
          </a:p>
          <a:p>
            <a:pPr lvl="0">
              <a:buSzPts val="2800"/>
            </a:pPr>
            <a:r>
              <a:rPr lang="en-CA" sz="2400" dirty="0">
                <a:solidFill>
                  <a:srgbClr val="002060"/>
                </a:solidFill>
                <a:latin typeface="Gill Sans" panose="020B0604020202020204" charset="0"/>
              </a:rPr>
              <a:t>We thank the Institute, the faculty who provided technical direction and guidance, and the students:</a:t>
            </a:r>
          </a:p>
          <a:p>
            <a:pPr lvl="0">
              <a:spcBef>
                <a:spcPts val="600"/>
              </a:spcBef>
              <a:buSzPts val="2800"/>
            </a:pPr>
            <a:endParaRPr lang="en-CA" sz="1200" dirty="0">
              <a:solidFill>
                <a:srgbClr val="002060"/>
              </a:solidFill>
              <a:latin typeface="Gill Sans" panose="020B0604020202020204" charset="0"/>
            </a:endParaRPr>
          </a:p>
          <a:p>
            <a:pPr marL="457200" lvl="0" indent="-457200">
              <a:spcBef>
                <a:spcPts val="600"/>
              </a:spcBef>
              <a:buSzPts val="2800"/>
              <a:buFont typeface="Wingdings" panose="05000000000000000000" pitchFamily="2" charset="2"/>
              <a:buChar char="Ø"/>
            </a:pPr>
            <a:r>
              <a:rPr lang="en-CA" sz="2400" dirty="0">
                <a:solidFill>
                  <a:srgbClr val="002060"/>
                </a:solidFill>
                <a:latin typeface="Gill Sans" panose="020B0604020202020204" charset="0"/>
              </a:rPr>
              <a:t>Prashant Balachandar</a:t>
            </a:r>
          </a:p>
          <a:p>
            <a:pPr marL="457200" lvl="0" indent="-457200">
              <a:spcBef>
                <a:spcPts val="600"/>
              </a:spcBef>
              <a:buSzPts val="2800"/>
              <a:buFont typeface="Wingdings" panose="05000000000000000000" pitchFamily="2" charset="2"/>
              <a:buChar char="Ø"/>
            </a:pPr>
            <a:r>
              <a:rPr lang="en-CA" sz="2400" dirty="0">
                <a:solidFill>
                  <a:srgbClr val="002060"/>
                </a:solidFill>
                <a:latin typeface="Gill Sans" panose="020B0604020202020204" charset="0"/>
              </a:rPr>
              <a:t>Colin Chappell, and</a:t>
            </a:r>
          </a:p>
          <a:p>
            <a:pPr marL="457200" lvl="0" indent="-457200">
              <a:spcBef>
                <a:spcPts val="600"/>
              </a:spcBef>
              <a:buSzPts val="2800"/>
              <a:buFont typeface="Wingdings" panose="05000000000000000000" pitchFamily="2" charset="2"/>
              <a:buChar char="Ø"/>
            </a:pPr>
            <a:r>
              <a:rPr lang="en-CA" sz="2400" dirty="0">
                <a:solidFill>
                  <a:srgbClr val="002060"/>
                </a:solidFill>
                <a:latin typeface="Gill Sans" panose="020B0604020202020204" charset="0"/>
              </a:rPr>
              <a:t>Jenish Shaleenkumar Shah</a:t>
            </a:r>
          </a:p>
          <a:p>
            <a:pPr marL="457200" lvl="0" indent="-457200">
              <a:spcBef>
                <a:spcPts val="600"/>
              </a:spcBef>
              <a:buSzPts val="2800"/>
              <a:buFont typeface="Wingdings" panose="05000000000000000000" pitchFamily="2" charset="2"/>
              <a:buChar char="Ø"/>
            </a:pPr>
            <a:endParaRPr lang="en-CA" sz="1200" dirty="0">
              <a:solidFill>
                <a:srgbClr val="002060"/>
              </a:solidFill>
              <a:latin typeface="Gill Sans" panose="020B0604020202020204" charset="0"/>
            </a:endParaRPr>
          </a:p>
          <a:p>
            <a:pPr>
              <a:spcBef>
                <a:spcPts val="600"/>
              </a:spcBef>
              <a:buSzPts val="2800"/>
            </a:pPr>
            <a:r>
              <a:rPr lang="en-CA" sz="2400" dirty="0">
                <a:solidFill>
                  <a:srgbClr val="002060"/>
                </a:solidFill>
                <a:latin typeface="Gill Sans" panose="020B0604020202020204" charset="0"/>
              </a:rPr>
              <a:t>Interpretation of the mapping, policy positions, and text in the slide deck are the responsibility of the Ontario Headwaters Institute. </a:t>
            </a:r>
          </a:p>
          <a:p>
            <a:pPr marL="457200" lvl="0" indent="-457200">
              <a:spcBef>
                <a:spcPts val="600"/>
              </a:spcBef>
              <a:buSzPts val="2800"/>
              <a:buFont typeface="Wingdings" panose="05000000000000000000" pitchFamily="2" charset="2"/>
              <a:buChar char="Ø"/>
            </a:pPr>
            <a:endParaRPr lang="en-CA" sz="2400" dirty="0">
              <a:solidFill>
                <a:srgbClr val="002060"/>
              </a:solidFill>
              <a:latin typeface="Gill Sans" panose="020B0604020202020204" charset="0"/>
            </a:endParaRPr>
          </a:p>
          <a:p>
            <a:pPr marL="457200" lvl="0" indent="-457200">
              <a:spcBef>
                <a:spcPts val="600"/>
              </a:spcBef>
              <a:buSzPts val="2800"/>
              <a:buFont typeface="Wingdings" panose="05000000000000000000" pitchFamily="2" charset="2"/>
              <a:buChar char="Ø"/>
            </a:pPr>
            <a:endParaRPr lang="en-CA" sz="2800" dirty="0">
              <a:solidFill>
                <a:srgbClr val="002060"/>
              </a:solidFill>
              <a:latin typeface="Gill Sans" panose="020B0604020202020204" charset="0"/>
            </a:endParaRPr>
          </a:p>
        </p:txBody>
      </p:sp>
      <p:pic>
        <p:nvPicPr>
          <p:cNvPr id="3" name="Google Shape;188;p14">
            <a:extLst>
              <a:ext uri="{FF2B5EF4-FFF2-40B4-BE49-F238E27FC236}">
                <a16:creationId xmlns:a16="http://schemas.microsoft.com/office/drawing/2014/main" id="{64BE08F5-3F21-4E9C-A48E-C9389D6A1526}"/>
              </a:ext>
            </a:extLst>
          </p:cNvPr>
          <p:cNvPicPr preferRelativeResize="0"/>
          <p:nvPr/>
        </p:nvPicPr>
        <p:blipFill rotWithShape="1">
          <a:blip r:embed="rId2">
            <a:alphaModFix/>
          </a:blip>
          <a:srcRect/>
          <a:stretch/>
        </p:blipFill>
        <p:spPr>
          <a:xfrm>
            <a:off x="10111586" y="6175513"/>
            <a:ext cx="1722924" cy="479965"/>
          </a:xfrm>
          <a:prstGeom prst="rect">
            <a:avLst/>
          </a:prstGeom>
          <a:noFill/>
          <a:ln>
            <a:noFill/>
          </a:ln>
        </p:spPr>
      </p:pic>
    </p:spTree>
    <p:extLst>
      <p:ext uri="{BB962C8B-B14F-4D97-AF65-F5344CB8AC3E}">
        <p14:creationId xmlns:p14="http://schemas.microsoft.com/office/powerpoint/2010/main" val="1564352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8"/>
          <p:cNvSpPr txBox="1"/>
          <p:nvPr/>
        </p:nvSpPr>
        <p:spPr>
          <a:xfrm>
            <a:off x="4326476" y="599247"/>
            <a:ext cx="3274001" cy="61162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222222"/>
              </a:buClr>
              <a:buSzPts val="3200"/>
              <a:buFont typeface="Gill Sans"/>
              <a:buNone/>
            </a:pPr>
            <a:r>
              <a:rPr lang="en-CA" sz="3200" b="1" i="0" cap="none" dirty="0">
                <a:solidFill>
                  <a:srgbClr val="002060"/>
                </a:solidFill>
                <a:latin typeface="Gill Sans"/>
                <a:ea typeface="Gill Sans"/>
                <a:cs typeface="Gill Sans"/>
                <a:sym typeface="Gill Sans"/>
              </a:rPr>
              <a:t>THANK YOU </a:t>
            </a:r>
            <a:endParaRPr dirty="0">
              <a:solidFill>
                <a:srgbClr val="002060"/>
              </a:solidFill>
            </a:endParaRPr>
          </a:p>
        </p:txBody>
      </p:sp>
      <p:pic>
        <p:nvPicPr>
          <p:cNvPr id="220" name="Google Shape;220;p18"/>
          <p:cNvPicPr preferRelativeResize="0"/>
          <p:nvPr/>
        </p:nvPicPr>
        <p:blipFill rotWithShape="1">
          <a:blip r:embed="rId3">
            <a:alphaModFix/>
          </a:blip>
          <a:srcRect/>
          <a:stretch/>
        </p:blipFill>
        <p:spPr>
          <a:xfrm rot="10800000">
            <a:off x="3185522" y="1405193"/>
            <a:ext cx="5820951" cy="3274286"/>
          </a:xfrm>
          <a:prstGeom prst="rect">
            <a:avLst/>
          </a:prstGeom>
          <a:blipFill rotWithShape="1">
            <a:blip r:embed="rId4">
              <a:alphaModFix amt="16000"/>
            </a:blip>
            <a:stretch>
              <a:fillRect/>
            </a:stretch>
          </a:blipFill>
          <a:ln>
            <a:noFill/>
          </a:ln>
        </p:spPr>
      </p:pic>
      <p:sp>
        <p:nvSpPr>
          <p:cNvPr id="221" name="Google Shape;221;p18"/>
          <p:cNvSpPr txBox="1"/>
          <p:nvPr/>
        </p:nvSpPr>
        <p:spPr>
          <a:xfrm>
            <a:off x="3331216" y="5068114"/>
            <a:ext cx="5529564" cy="13849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CA" sz="2800" b="1" u="sng" dirty="0">
                <a:solidFill>
                  <a:srgbClr val="002060"/>
                </a:solidFill>
                <a:latin typeface="Gill Sans"/>
                <a:ea typeface="Gill Sans"/>
                <a:cs typeface="Gill Sans"/>
                <a:sym typeface="Gill Sans"/>
                <a:hlinkClick r:id="rId5">
                  <a:extLst>
                    <a:ext uri="{A12FA001-AC4F-418D-AE19-62706E023703}">
                      <ahyp:hlinkClr xmlns:ahyp="http://schemas.microsoft.com/office/drawing/2018/hyperlinkcolor" val="tx"/>
                    </a:ext>
                  </a:extLst>
                </a:hlinkClick>
              </a:rPr>
              <a:t>www.ontarioheadwaters.ca</a:t>
            </a:r>
            <a:endParaRPr sz="2800" b="1" dirty="0">
              <a:solidFill>
                <a:srgbClr val="002060"/>
              </a:solidFill>
              <a:latin typeface="Gill Sans"/>
              <a:ea typeface="Gill Sans"/>
              <a:cs typeface="Gill Sans"/>
              <a:sym typeface="Gill Sans"/>
            </a:endParaRPr>
          </a:p>
          <a:p>
            <a:pPr marL="0" marR="0" lvl="0" indent="0" algn="ctr" rtl="0">
              <a:spcBef>
                <a:spcPts val="0"/>
              </a:spcBef>
              <a:spcAft>
                <a:spcPts val="0"/>
              </a:spcAft>
              <a:buNone/>
            </a:pPr>
            <a:r>
              <a:rPr lang="en-CA" sz="2800" b="1" u="sng" dirty="0">
                <a:solidFill>
                  <a:srgbClr val="002060"/>
                </a:solidFill>
                <a:latin typeface="Gill Sans"/>
                <a:ea typeface="Gill Sans"/>
                <a:cs typeface="Gill Sans"/>
                <a:sym typeface="Gill Sans"/>
                <a:hlinkClick r:id="rId6">
                  <a:extLst>
                    <a:ext uri="{A12FA001-AC4F-418D-AE19-62706E023703}">
                      <ahyp:hlinkClr xmlns:ahyp="http://schemas.microsoft.com/office/drawing/2018/hyperlinkcolor" val="tx"/>
                    </a:ext>
                  </a:extLst>
                </a:hlinkClick>
              </a:rPr>
              <a:t>andrew@ontarioheadwaters.ca</a:t>
            </a:r>
            <a:endParaRPr sz="2800" b="1" dirty="0">
              <a:solidFill>
                <a:srgbClr val="002060"/>
              </a:solidFill>
              <a:latin typeface="Gill Sans"/>
              <a:ea typeface="Gill Sans"/>
              <a:cs typeface="Gill Sans"/>
              <a:sym typeface="Gill Sans"/>
            </a:endParaRPr>
          </a:p>
          <a:p>
            <a:pPr marL="0" marR="0" lvl="0" indent="0" algn="ctr" rtl="0">
              <a:spcBef>
                <a:spcPts val="0"/>
              </a:spcBef>
              <a:spcAft>
                <a:spcPts val="0"/>
              </a:spcAft>
              <a:buNone/>
            </a:pPr>
            <a:r>
              <a:rPr lang="en-CA" sz="2800" b="1" dirty="0">
                <a:solidFill>
                  <a:srgbClr val="002060"/>
                </a:solidFill>
                <a:latin typeface="Gill Sans"/>
                <a:ea typeface="Gill Sans"/>
                <a:cs typeface="Gill Sans"/>
                <a:sym typeface="Gill Sans"/>
              </a:rPr>
              <a:t>416 231 9484</a:t>
            </a:r>
            <a:endParaRPr sz="2800" dirty="0">
              <a:solidFill>
                <a:srgbClr val="00206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49000">
              <a:srgbClr val="DFE9FB"/>
            </a:gs>
            <a:gs pos="100000">
              <a:srgbClr val="85ACEB"/>
            </a:gs>
          </a:gsLst>
          <a:lin ang="27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EA4F34-5CFE-4F9C-B1D4-3904F683176E}"/>
              </a:ext>
            </a:extLst>
          </p:cNvPr>
          <p:cNvSpPr txBox="1"/>
          <p:nvPr/>
        </p:nvSpPr>
        <p:spPr>
          <a:xfrm>
            <a:off x="238539" y="202522"/>
            <a:ext cx="11595971" cy="6247864"/>
          </a:xfrm>
          <a:prstGeom prst="rect">
            <a:avLst/>
          </a:prstGeom>
          <a:noFill/>
        </p:spPr>
        <p:txBody>
          <a:bodyPr wrap="square" rtlCol="0">
            <a:spAutoFit/>
          </a:bodyPr>
          <a:lstStyle/>
          <a:p>
            <a:r>
              <a:rPr lang="en-CA" sz="2800" dirty="0">
                <a:solidFill>
                  <a:srgbClr val="002060"/>
                </a:solidFill>
                <a:latin typeface="Gill Sans" panose="020B0604020202020204" charset="0"/>
              </a:rPr>
              <a:t>INTRODUCTION   2 of 4</a:t>
            </a:r>
          </a:p>
          <a:p>
            <a:endParaRPr lang="en-CA" sz="2400" dirty="0">
              <a:solidFill>
                <a:srgbClr val="002060"/>
              </a:solidFill>
              <a:latin typeface="Gill Sans" panose="020B0604020202020204" charset="0"/>
            </a:endParaRPr>
          </a:p>
          <a:p>
            <a:r>
              <a:rPr lang="en-CA" sz="2400" dirty="0">
                <a:solidFill>
                  <a:srgbClr val="001642"/>
                </a:solidFill>
                <a:latin typeface="Gill Sans" panose="020B0604020202020204" charset="0"/>
              </a:rPr>
              <a:t>Proposed urban expansion into the Contested Countryside dominated regional discussion on draft official plans that municipalities across the Greater Golden Horseshoe were required to have submitted to the Province, for the most part by July 2, 2022. </a:t>
            </a:r>
          </a:p>
          <a:p>
            <a:endParaRPr lang="en-CA" dirty="0">
              <a:solidFill>
                <a:srgbClr val="001642"/>
              </a:solidFill>
              <a:latin typeface="Gill Sans" panose="020B0604020202020204" charset="0"/>
            </a:endParaRPr>
          </a:p>
          <a:p>
            <a:r>
              <a:rPr lang="en-CA" sz="2400" dirty="0">
                <a:solidFill>
                  <a:srgbClr val="001642"/>
                </a:solidFill>
                <a:latin typeface="Gill Sans" panose="020B0604020202020204" charset="0"/>
              </a:rPr>
              <a:t>While some municipalities focused on increasing density in existing areas, with modest urban expansion, others have sought massive land conversion of up to 10,000 acres. All draft plans are now under review by the Province.</a:t>
            </a:r>
          </a:p>
          <a:p>
            <a:endParaRPr lang="en-CA" sz="1200" dirty="0">
              <a:solidFill>
                <a:srgbClr val="001642"/>
              </a:solidFill>
              <a:latin typeface="Gill Sans" panose="020B0604020202020204" charset="0"/>
            </a:endParaRPr>
          </a:p>
          <a:p>
            <a:r>
              <a:rPr lang="en-CA" sz="2400" b="1" dirty="0">
                <a:solidFill>
                  <a:srgbClr val="001642"/>
                </a:solidFill>
                <a:latin typeface="Gill Sans" panose="020B0604020202020204" charset="0"/>
              </a:rPr>
              <a:t>While on one hand this process is almost complete, it will also kick off discussion of far greater detail. </a:t>
            </a:r>
          </a:p>
          <a:p>
            <a:endParaRPr lang="en-CA" sz="1200" dirty="0">
              <a:solidFill>
                <a:srgbClr val="001642"/>
              </a:solidFill>
              <a:latin typeface="Gill Sans" panose="020B0604020202020204" charset="0"/>
            </a:endParaRPr>
          </a:p>
          <a:p>
            <a:r>
              <a:rPr lang="en-CA" sz="2400" dirty="0">
                <a:solidFill>
                  <a:srgbClr val="001642"/>
                </a:solidFill>
                <a:latin typeface="Gill Sans" panose="020B0604020202020204" charset="0"/>
              </a:rPr>
              <a:t>What buffers will be used to protect water and wetlands? Which forests, meadows, and agricultural lands will be lost? Will sanitary sewage or its effluent harm our receiving waters? How will we pursue and implement sustainable planning?</a:t>
            </a:r>
            <a:endParaRPr lang="en-CA" sz="1200" dirty="0">
              <a:solidFill>
                <a:srgbClr val="001642"/>
              </a:solidFill>
              <a:latin typeface="Gill Sans" panose="020B0604020202020204" charset="0"/>
            </a:endParaRPr>
          </a:p>
          <a:p>
            <a:endParaRPr lang="en-CA" sz="2400" dirty="0">
              <a:solidFill>
                <a:srgbClr val="002060"/>
              </a:solidFill>
              <a:latin typeface="Gill Sans" panose="020B0604020202020204" charset="0"/>
            </a:endParaRPr>
          </a:p>
          <a:p>
            <a:endParaRPr lang="en-CA" sz="2200" b="1" dirty="0">
              <a:solidFill>
                <a:schemeClr val="tx1">
                  <a:lumMod val="75000"/>
                </a:schemeClr>
              </a:solidFill>
              <a:latin typeface="Gill Sans" panose="020B0604020202020204" charset="0"/>
            </a:endParaRPr>
          </a:p>
        </p:txBody>
      </p:sp>
      <p:pic>
        <p:nvPicPr>
          <p:cNvPr id="4" name="Google Shape;188;p14">
            <a:extLst>
              <a:ext uri="{FF2B5EF4-FFF2-40B4-BE49-F238E27FC236}">
                <a16:creationId xmlns:a16="http://schemas.microsoft.com/office/drawing/2014/main" id="{AB0C0F20-EE3F-48CC-9529-BC0E1CF86383}"/>
              </a:ext>
            </a:extLst>
          </p:cNvPr>
          <p:cNvPicPr preferRelativeResize="0"/>
          <p:nvPr/>
        </p:nvPicPr>
        <p:blipFill rotWithShape="1">
          <a:blip r:embed="rId2">
            <a:alphaModFix/>
          </a:blip>
          <a:srcRect/>
          <a:stretch/>
        </p:blipFill>
        <p:spPr>
          <a:xfrm>
            <a:off x="10111586" y="6175513"/>
            <a:ext cx="1722924" cy="479965"/>
          </a:xfrm>
          <a:prstGeom prst="rect">
            <a:avLst/>
          </a:prstGeom>
          <a:noFill/>
          <a:ln>
            <a:noFill/>
          </a:ln>
        </p:spPr>
      </p:pic>
    </p:spTree>
    <p:extLst>
      <p:ext uri="{BB962C8B-B14F-4D97-AF65-F5344CB8AC3E}">
        <p14:creationId xmlns:p14="http://schemas.microsoft.com/office/powerpoint/2010/main" val="4200204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EA4F34-5CFE-4F9C-B1D4-3904F683176E}"/>
              </a:ext>
            </a:extLst>
          </p:cNvPr>
          <p:cNvSpPr txBox="1"/>
          <p:nvPr/>
        </p:nvSpPr>
        <p:spPr>
          <a:xfrm>
            <a:off x="238539" y="202522"/>
            <a:ext cx="11595971" cy="6247864"/>
          </a:xfrm>
          <a:prstGeom prst="rect">
            <a:avLst/>
          </a:prstGeom>
          <a:noFill/>
        </p:spPr>
        <p:txBody>
          <a:bodyPr wrap="square" rtlCol="0">
            <a:spAutoFit/>
          </a:bodyPr>
          <a:lstStyle/>
          <a:p>
            <a:r>
              <a:rPr lang="en-CA" sz="2800" dirty="0">
                <a:solidFill>
                  <a:srgbClr val="002060"/>
                </a:solidFill>
                <a:latin typeface="Gill Sans" panose="020B0604020202020204" charset="0"/>
              </a:rPr>
              <a:t>INTRODUCTION   3 of 4</a:t>
            </a:r>
          </a:p>
          <a:p>
            <a:endParaRPr lang="en-CA" sz="2400" dirty="0">
              <a:solidFill>
                <a:srgbClr val="002060"/>
              </a:solidFill>
              <a:latin typeface="Gill Sans" panose="020B0604020202020204" charset="0"/>
            </a:endParaRPr>
          </a:p>
          <a:p>
            <a:r>
              <a:rPr lang="en-CA" sz="2400" dirty="0">
                <a:solidFill>
                  <a:srgbClr val="001642"/>
                </a:solidFill>
                <a:latin typeface="Gill Sans" panose="020B0604020202020204" charset="0"/>
              </a:rPr>
              <a:t>These are not irrelevant questions, especially as a</a:t>
            </a:r>
            <a:r>
              <a:rPr lang="en-CA" sz="2400" dirty="0">
                <a:solidFill>
                  <a:srgbClr val="001642"/>
                </a:solidFill>
                <a:latin typeface="Gill Sans" panose="020B0604020202020204" charset="0"/>
                <a:ea typeface="Roboto" panose="020B0604020202020204" charset="0"/>
              </a:rPr>
              <a:t> high-level goal of the Planning Act is to “promote sustainable economic development in a healthy natural environment within a provincial policy framework”. </a:t>
            </a:r>
            <a:r>
              <a:rPr lang="en-CA" sz="2400" dirty="0">
                <a:solidFill>
                  <a:srgbClr val="001642"/>
                </a:solidFill>
                <a:latin typeface="Gill Sans" panose="020B0604020202020204" charset="0"/>
              </a:rPr>
              <a:t> </a:t>
            </a:r>
          </a:p>
          <a:p>
            <a:endParaRPr lang="en-CA" sz="1200" dirty="0">
              <a:solidFill>
                <a:srgbClr val="001642"/>
              </a:solidFill>
              <a:latin typeface="Gill Sans" panose="020B0604020202020204" charset="0"/>
            </a:endParaRPr>
          </a:p>
          <a:p>
            <a:r>
              <a:rPr lang="en-CA" sz="2400" dirty="0">
                <a:solidFill>
                  <a:srgbClr val="001642"/>
                </a:solidFill>
                <a:latin typeface="Gill Sans" panose="020B0604020202020204" charset="0"/>
              </a:rPr>
              <a:t>In addition, a key element in that framework can be found in the Provincial Policy Statement, which directs planning authorities to “protect, improve or restore the quality and quantity of water by: a) using the watershed as the ecologically meaningful scale for integrated and long-term planning...</a:t>
            </a:r>
            <a:endParaRPr lang="en-CA" sz="2200" b="1" dirty="0">
              <a:solidFill>
                <a:srgbClr val="001642"/>
              </a:solidFill>
              <a:latin typeface="Gill Sans" panose="020B0604020202020204" charset="0"/>
            </a:endParaRPr>
          </a:p>
          <a:p>
            <a:endParaRPr lang="en-CA" sz="1200" dirty="0">
              <a:solidFill>
                <a:srgbClr val="001642"/>
              </a:solidFill>
              <a:latin typeface="Gill Sans" panose="020B0604020202020204" charset="0"/>
            </a:endParaRPr>
          </a:p>
          <a:p>
            <a:r>
              <a:rPr lang="en-CA" sz="2400" b="1" dirty="0">
                <a:solidFill>
                  <a:srgbClr val="001642"/>
                </a:solidFill>
                <a:latin typeface="Gill Sans" panose="020B0604020202020204" charset="0"/>
                <a:ea typeface="Roboto" panose="020B0604020202020204" charset="0"/>
              </a:rPr>
              <a:t>Just because there may be new municipal boundaries is no excuse to not protect our water as well as our natural heritage and agricultural lands – that which sustains us.</a:t>
            </a:r>
          </a:p>
          <a:p>
            <a:endParaRPr lang="en-CA" sz="1200" dirty="0">
              <a:solidFill>
                <a:srgbClr val="001642"/>
              </a:solidFill>
              <a:latin typeface="Gill Sans" panose="020B0604020202020204" charset="0"/>
              <a:ea typeface="Roboto" panose="020B0604020202020204" charset="0"/>
            </a:endParaRPr>
          </a:p>
          <a:p>
            <a:r>
              <a:rPr lang="en-CA" sz="2400" dirty="0">
                <a:solidFill>
                  <a:srgbClr val="001642"/>
                </a:solidFill>
                <a:latin typeface="Gill Sans" panose="020B0604020202020204" charset="0"/>
                <a:ea typeface="Roboto" panose="020B0604020202020204" charset="0"/>
              </a:rPr>
              <a:t>And because we have a housing crisis, should we not take care to build sustainable communities, rather than under-serviced bedroom communities, in which people will want to live?  </a:t>
            </a:r>
            <a:endParaRPr lang="en-CA" sz="2200" b="1" dirty="0">
              <a:solidFill>
                <a:schemeClr val="tx1">
                  <a:lumMod val="75000"/>
                </a:schemeClr>
              </a:solidFill>
              <a:latin typeface="Gill Sans" panose="020B0604020202020204" charset="0"/>
            </a:endParaRPr>
          </a:p>
        </p:txBody>
      </p:sp>
      <p:pic>
        <p:nvPicPr>
          <p:cNvPr id="4" name="Google Shape;188;p14">
            <a:extLst>
              <a:ext uri="{FF2B5EF4-FFF2-40B4-BE49-F238E27FC236}">
                <a16:creationId xmlns:a16="http://schemas.microsoft.com/office/drawing/2014/main" id="{AB0C0F20-EE3F-48CC-9529-BC0E1CF86383}"/>
              </a:ext>
            </a:extLst>
          </p:cNvPr>
          <p:cNvPicPr preferRelativeResize="0"/>
          <p:nvPr/>
        </p:nvPicPr>
        <p:blipFill rotWithShape="1">
          <a:blip r:embed="rId2">
            <a:alphaModFix/>
          </a:blip>
          <a:srcRect/>
          <a:stretch/>
        </p:blipFill>
        <p:spPr>
          <a:xfrm>
            <a:off x="10111586" y="6175513"/>
            <a:ext cx="1722924" cy="479965"/>
          </a:xfrm>
          <a:prstGeom prst="rect">
            <a:avLst/>
          </a:prstGeom>
          <a:noFill/>
          <a:ln>
            <a:noFill/>
          </a:ln>
        </p:spPr>
      </p:pic>
    </p:spTree>
    <p:extLst>
      <p:ext uri="{BB962C8B-B14F-4D97-AF65-F5344CB8AC3E}">
        <p14:creationId xmlns:p14="http://schemas.microsoft.com/office/powerpoint/2010/main" val="1485313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EA4F34-5CFE-4F9C-B1D4-3904F683176E}"/>
              </a:ext>
            </a:extLst>
          </p:cNvPr>
          <p:cNvSpPr txBox="1"/>
          <p:nvPr/>
        </p:nvSpPr>
        <p:spPr>
          <a:xfrm>
            <a:off x="238539" y="202522"/>
            <a:ext cx="11595971" cy="6032421"/>
          </a:xfrm>
          <a:prstGeom prst="rect">
            <a:avLst/>
          </a:prstGeom>
          <a:noFill/>
        </p:spPr>
        <p:txBody>
          <a:bodyPr wrap="square" rtlCol="0">
            <a:spAutoFit/>
          </a:bodyPr>
          <a:lstStyle/>
          <a:p>
            <a:r>
              <a:rPr lang="en-CA" sz="2800" dirty="0">
                <a:solidFill>
                  <a:srgbClr val="002060"/>
                </a:solidFill>
                <a:latin typeface="Gill Sans" panose="020B0604020202020204" charset="0"/>
              </a:rPr>
              <a:t>INTRODUCTION   4 of 4</a:t>
            </a:r>
          </a:p>
          <a:p>
            <a:endParaRPr lang="en-CA" sz="2400" dirty="0">
              <a:solidFill>
                <a:srgbClr val="001642"/>
              </a:solidFill>
              <a:latin typeface="Gill Sans" panose="020B0604020202020204" charset="0"/>
            </a:endParaRPr>
          </a:p>
          <a:p>
            <a:r>
              <a:rPr lang="en-CA" sz="2400" dirty="0">
                <a:solidFill>
                  <a:srgbClr val="001642"/>
                </a:solidFill>
                <a:latin typeface="Gill Sans" panose="020B0604020202020204" charset="0"/>
              </a:rPr>
              <a:t>Thanks to extensive work by students at Fleming College, we offer the three development scenarios described below, as well as links to the project’s mapping, as resources for municipalities, planners, developers, and civil society to use in site-specific discussions as new detailed planning begins to take shape. </a:t>
            </a:r>
          </a:p>
          <a:p>
            <a:endParaRPr lang="en-CA" sz="1200" dirty="0">
              <a:solidFill>
                <a:srgbClr val="001642"/>
              </a:solidFill>
              <a:latin typeface="Gill Sans" panose="020B0604020202020204" charset="0"/>
            </a:endParaRPr>
          </a:p>
          <a:p>
            <a:r>
              <a:rPr lang="en-CA" sz="2400" dirty="0">
                <a:solidFill>
                  <a:srgbClr val="001642"/>
                </a:solidFill>
                <a:latin typeface="Gill Sans" panose="020B0604020202020204" charset="0"/>
              </a:rPr>
              <a:t>For our part, the OHI has created </a:t>
            </a:r>
            <a:r>
              <a:rPr lang="en-CA" sz="2400" dirty="0" err="1">
                <a:solidFill>
                  <a:srgbClr val="001642"/>
                </a:solidFill>
                <a:latin typeface="Gill Sans" panose="020B0604020202020204" charset="0"/>
              </a:rPr>
              <a:t>COWA</a:t>
            </a:r>
            <a:r>
              <a:rPr lang="en-CA" sz="2400" dirty="0">
                <a:solidFill>
                  <a:srgbClr val="001642"/>
                </a:solidFill>
                <a:latin typeface="Gill Sans" panose="020B0604020202020204" charset="0"/>
              </a:rPr>
              <a:t>, the Coalition of Ontario Watershed Alliances, at </a:t>
            </a:r>
            <a:r>
              <a:rPr lang="en-CA" sz="2400" u="sng" dirty="0">
                <a:solidFill>
                  <a:srgbClr val="001642"/>
                </a:solidFill>
                <a:latin typeface="Gill Sans" panose="020B0604020202020204" charset="0"/>
                <a:hlinkClick r:id="rId2">
                  <a:extLst>
                    <a:ext uri="{A12FA001-AC4F-418D-AE19-62706E023703}">
                      <ahyp:hlinkClr xmlns:ahyp="http://schemas.microsoft.com/office/drawing/2018/hyperlinkcolor" val="tx"/>
                    </a:ext>
                  </a:extLst>
                </a:hlinkClick>
              </a:rPr>
              <a:t>www.cowa.ca</a:t>
            </a:r>
            <a:r>
              <a:rPr lang="en-CA" sz="2400" dirty="0">
                <a:solidFill>
                  <a:srgbClr val="001642"/>
                </a:solidFill>
                <a:latin typeface="Gill Sans" panose="020B0604020202020204" charset="0"/>
              </a:rPr>
              <a:t>, to “make watershed planning the basis of further land use development in Ontario, whether urban, rural, or remote, in order to protect our waters, natural heritage, and agricultural lands for a sustainable future.”</a:t>
            </a:r>
          </a:p>
          <a:p>
            <a:endParaRPr lang="en-CA" sz="1200" dirty="0">
              <a:solidFill>
                <a:srgbClr val="001642"/>
              </a:solidFill>
              <a:latin typeface="Gill Sans" panose="020B0604020202020204" charset="0"/>
              <a:ea typeface="Roboto" panose="020B0604020202020204" charset="0"/>
            </a:endParaRPr>
          </a:p>
          <a:p>
            <a:r>
              <a:rPr lang="en-CA" sz="2400" dirty="0">
                <a:solidFill>
                  <a:srgbClr val="001642"/>
                </a:solidFill>
                <a:latin typeface="Gill Sans" panose="020B0604020202020204" charset="0"/>
                <a:ea typeface="Roboto" panose="020B0604020202020204" charset="0"/>
              </a:rPr>
              <a:t>As we work on that front, we hope that the Contested Countryside scenarios and its maps will be helpful to those engaged in local land development discussions across South-central Ontario.   </a:t>
            </a:r>
          </a:p>
          <a:p>
            <a:endParaRPr lang="en-CA" sz="2400" dirty="0">
              <a:solidFill>
                <a:srgbClr val="002060"/>
              </a:solidFill>
              <a:latin typeface="Gill Sans" panose="020B0604020202020204" charset="0"/>
            </a:endParaRPr>
          </a:p>
          <a:p>
            <a:endParaRPr lang="en-CA" sz="2200" b="1" dirty="0">
              <a:solidFill>
                <a:schemeClr val="tx1">
                  <a:lumMod val="75000"/>
                </a:schemeClr>
              </a:solidFill>
              <a:latin typeface="Gill Sans" panose="020B0604020202020204" charset="0"/>
            </a:endParaRPr>
          </a:p>
        </p:txBody>
      </p:sp>
      <p:pic>
        <p:nvPicPr>
          <p:cNvPr id="4" name="Google Shape;188;p14">
            <a:extLst>
              <a:ext uri="{FF2B5EF4-FFF2-40B4-BE49-F238E27FC236}">
                <a16:creationId xmlns:a16="http://schemas.microsoft.com/office/drawing/2014/main" id="{AB0C0F20-EE3F-48CC-9529-BC0E1CF86383}"/>
              </a:ext>
            </a:extLst>
          </p:cNvPr>
          <p:cNvPicPr preferRelativeResize="0"/>
          <p:nvPr/>
        </p:nvPicPr>
        <p:blipFill rotWithShape="1">
          <a:blip r:embed="rId3">
            <a:alphaModFix/>
          </a:blip>
          <a:srcRect/>
          <a:stretch/>
        </p:blipFill>
        <p:spPr>
          <a:xfrm>
            <a:off x="10111586" y="6175513"/>
            <a:ext cx="1722924" cy="479965"/>
          </a:xfrm>
          <a:prstGeom prst="rect">
            <a:avLst/>
          </a:prstGeom>
          <a:noFill/>
          <a:ln>
            <a:noFill/>
          </a:ln>
        </p:spPr>
      </p:pic>
    </p:spTree>
    <p:extLst>
      <p:ext uri="{BB962C8B-B14F-4D97-AF65-F5344CB8AC3E}">
        <p14:creationId xmlns:p14="http://schemas.microsoft.com/office/powerpoint/2010/main" val="3583622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
          <p:cNvSpPr txBox="1">
            <a:spLocks noGrp="1"/>
          </p:cNvSpPr>
          <p:nvPr>
            <p:ph type="title" idx="4294967295"/>
          </p:nvPr>
        </p:nvSpPr>
        <p:spPr>
          <a:xfrm>
            <a:off x="378012" y="1748773"/>
            <a:ext cx="4559300" cy="3714750"/>
          </a:xfrm>
          <a:prstGeom prst="rect">
            <a:avLst/>
          </a:prstGeom>
          <a:noFill/>
          <a:ln>
            <a:noFill/>
          </a:ln>
        </p:spPr>
        <p:txBody>
          <a:bodyPr spcFirstLastPara="1" wrap="square" lIns="91425" tIns="45700" rIns="91425" bIns="0" anchor="b" anchorCtr="0">
            <a:noAutofit/>
          </a:bodyPr>
          <a:lstStyle/>
          <a:p>
            <a:pPr marL="0" lvl="0" indent="0" algn="ctr" rtl="0">
              <a:lnSpc>
                <a:spcPct val="100000"/>
              </a:lnSpc>
              <a:spcBef>
                <a:spcPts val="0"/>
              </a:spcBef>
              <a:spcAft>
                <a:spcPts val="0"/>
              </a:spcAft>
              <a:buClr>
                <a:schemeClr val="dk1"/>
              </a:buClr>
              <a:buSzPts val="2400"/>
              <a:buFont typeface="Gill Sans"/>
              <a:buNone/>
            </a:pPr>
            <a:r>
              <a:rPr lang="en-CA" sz="2400" cap="none" dirty="0">
                <a:solidFill>
                  <a:srgbClr val="001642"/>
                </a:solidFill>
                <a:latin typeface="Gill Sans"/>
                <a:ea typeface="Gill Sans"/>
                <a:cs typeface="Gill Sans"/>
                <a:sym typeface="Gill Sans"/>
              </a:rPr>
              <a:t>Ontario’s </a:t>
            </a:r>
            <a:r>
              <a:rPr lang="en-CA" sz="2400" dirty="0">
                <a:solidFill>
                  <a:srgbClr val="001642"/>
                </a:solidFill>
                <a:latin typeface="Gill Sans"/>
                <a:ea typeface="Gill Sans"/>
                <a:cs typeface="Gill Sans"/>
                <a:sym typeface="Gill Sans"/>
              </a:rPr>
              <a:t>Greenbelt is </a:t>
            </a:r>
            <a:r>
              <a:rPr lang="en-CA" sz="2400" cap="none" dirty="0">
                <a:solidFill>
                  <a:srgbClr val="001642"/>
                </a:solidFill>
                <a:latin typeface="Gill Sans"/>
                <a:ea typeface="Gill Sans"/>
                <a:cs typeface="Gill Sans"/>
                <a:sym typeface="Gill Sans"/>
              </a:rPr>
              <a:t>one of the largest in the world, protecting natural and agricultural lands in the Niagara Escarpment, the Oak Ridges Moraine, and the protected countryside within the Greenbelt, as well as numerous urban river valleys flowing from the Greenbelt to Lake Ontario.</a:t>
            </a:r>
            <a:br>
              <a:rPr lang="en-CA" sz="2400" cap="none" dirty="0">
                <a:solidFill>
                  <a:srgbClr val="001642"/>
                </a:solidFill>
                <a:latin typeface="Gill Sans"/>
                <a:ea typeface="Gill Sans"/>
                <a:cs typeface="Gill Sans"/>
                <a:sym typeface="Gill Sans"/>
              </a:rPr>
            </a:br>
            <a:endParaRPr sz="2400" dirty="0">
              <a:solidFill>
                <a:srgbClr val="001642"/>
              </a:solidFill>
              <a:latin typeface="Gill Sans"/>
              <a:ea typeface="Gill Sans"/>
              <a:cs typeface="Gill Sans"/>
              <a:sym typeface="Gill Sans"/>
            </a:endParaRPr>
          </a:p>
        </p:txBody>
      </p:sp>
      <p:sp>
        <p:nvSpPr>
          <p:cNvPr id="89" name="Google Shape;89;p2"/>
          <p:cNvSpPr txBox="1"/>
          <p:nvPr/>
        </p:nvSpPr>
        <p:spPr>
          <a:xfrm>
            <a:off x="520912" y="743820"/>
            <a:ext cx="4273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800" b="1" i="0" u="none" strike="noStrike" cap="none" dirty="0">
                <a:solidFill>
                  <a:srgbClr val="002060"/>
                </a:solidFill>
                <a:latin typeface="Gill Sans"/>
                <a:ea typeface="Gill Sans"/>
                <a:cs typeface="Gill Sans"/>
                <a:sym typeface="Gill Sans"/>
              </a:rPr>
              <a:t>BACKGROUN</a:t>
            </a:r>
            <a:r>
              <a:rPr lang="en-CA" sz="2800" b="1" dirty="0">
                <a:solidFill>
                  <a:srgbClr val="002060"/>
                </a:solidFill>
                <a:latin typeface="Gill Sans"/>
                <a:ea typeface="Gill Sans"/>
                <a:cs typeface="Gill Sans"/>
                <a:sym typeface="Gill Sans"/>
              </a:rPr>
              <a:t>D</a:t>
            </a:r>
            <a:endParaRPr sz="2800" b="1" dirty="0">
              <a:solidFill>
                <a:srgbClr val="002060"/>
              </a:solidFill>
              <a:latin typeface="Gill Sans"/>
              <a:ea typeface="Gill Sans"/>
              <a:cs typeface="Gill Sans"/>
              <a:sym typeface="Gill Sans"/>
            </a:endParaRPr>
          </a:p>
        </p:txBody>
      </p:sp>
      <p:pic>
        <p:nvPicPr>
          <p:cNvPr id="7" name="Google Shape;88;p2">
            <a:extLst>
              <a:ext uri="{FF2B5EF4-FFF2-40B4-BE49-F238E27FC236}">
                <a16:creationId xmlns:a16="http://schemas.microsoft.com/office/drawing/2014/main" id="{79CDD07D-8515-48CD-9938-5A9A1F393298}"/>
              </a:ext>
            </a:extLst>
          </p:cNvPr>
          <p:cNvPicPr preferRelativeResize="0"/>
          <p:nvPr/>
        </p:nvPicPr>
        <p:blipFill rotWithShape="1">
          <a:blip r:embed="rId3">
            <a:alphaModFix/>
          </a:blip>
          <a:srcRect/>
          <a:stretch/>
        </p:blipFill>
        <p:spPr>
          <a:xfrm>
            <a:off x="5514899" y="1005420"/>
            <a:ext cx="6319611" cy="4685450"/>
          </a:xfrm>
          <a:prstGeom prst="rect">
            <a:avLst/>
          </a:prstGeom>
          <a:noFill/>
          <a:ln>
            <a:noFill/>
          </a:ln>
        </p:spPr>
      </p:pic>
      <p:pic>
        <p:nvPicPr>
          <p:cNvPr id="10" name="Google Shape;188;p14">
            <a:extLst>
              <a:ext uri="{FF2B5EF4-FFF2-40B4-BE49-F238E27FC236}">
                <a16:creationId xmlns:a16="http://schemas.microsoft.com/office/drawing/2014/main" id="{F47ECEE3-8BBC-4256-BFB1-FC5735BD6820}"/>
              </a:ext>
            </a:extLst>
          </p:cNvPr>
          <p:cNvPicPr preferRelativeResize="0"/>
          <p:nvPr/>
        </p:nvPicPr>
        <p:blipFill rotWithShape="1">
          <a:blip r:embed="rId4">
            <a:alphaModFix/>
          </a:blip>
          <a:srcRect/>
          <a:stretch/>
        </p:blipFill>
        <p:spPr>
          <a:xfrm>
            <a:off x="10111586" y="6175513"/>
            <a:ext cx="1722924" cy="4799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p3"/>
          <p:cNvSpPr txBox="1"/>
          <p:nvPr/>
        </p:nvSpPr>
        <p:spPr>
          <a:xfrm>
            <a:off x="87282" y="1720860"/>
            <a:ext cx="5264195" cy="4081077"/>
          </a:xfrm>
          <a:prstGeom prst="rect">
            <a:avLst/>
          </a:prstGeom>
          <a:noFill/>
          <a:ln>
            <a:noFill/>
          </a:ln>
        </p:spPr>
        <p:txBody>
          <a:bodyPr spcFirstLastPara="1" wrap="square" lIns="91425" tIns="45700" rIns="91425" bIns="45700" anchor="t" anchorCtr="0">
            <a:spAutoFit/>
          </a:bodyPr>
          <a:lstStyle/>
          <a:p>
            <a:pPr marL="342900" marR="0" lvl="0" indent="-342900" algn="l" rtl="0">
              <a:lnSpc>
                <a:spcPct val="90000"/>
              </a:lnSpc>
              <a:spcBef>
                <a:spcPts val="0"/>
              </a:spcBef>
              <a:spcAft>
                <a:spcPts val="0"/>
              </a:spcAft>
              <a:buClr>
                <a:schemeClr val="dk1"/>
              </a:buClr>
              <a:buSzPts val="2400"/>
              <a:buFont typeface="Wingdings" panose="05000000000000000000" pitchFamily="2" charset="2"/>
              <a:buChar char="Ø"/>
            </a:pPr>
            <a:r>
              <a:rPr lang="en-CA" sz="2400" dirty="0">
                <a:solidFill>
                  <a:srgbClr val="002060"/>
                </a:solidFill>
                <a:latin typeface="Gill Sans"/>
                <a:ea typeface="Gill Sans"/>
                <a:cs typeface="Gill Sans"/>
                <a:sym typeface="Gill Sans"/>
              </a:rPr>
              <a:t>Settlement growth and new infrastructure inside the Greenbelt;</a:t>
            </a:r>
            <a:endParaRPr dirty="0">
              <a:solidFill>
                <a:srgbClr val="002060"/>
              </a:solidFill>
            </a:endParaRPr>
          </a:p>
          <a:p>
            <a:pPr marL="457200" marR="0" lvl="0" indent="-381000" algn="l" rtl="0">
              <a:lnSpc>
                <a:spcPct val="90000"/>
              </a:lnSpc>
              <a:spcBef>
                <a:spcPts val="0"/>
              </a:spcBef>
              <a:spcAft>
                <a:spcPts val="0"/>
              </a:spcAft>
              <a:buClr>
                <a:schemeClr val="dk1"/>
              </a:buClr>
              <a:buSzPts val="1200"/>
              <a:buFont typeface="Arial" panose="020B0604020202020204" pitchFamily="34" charset="0"/>
              <a:buChar char="•"/>
            </a:pPr>
            <a:endParaRPr lang="en-CA" sz="1200" dirty="0">
              <a:solidFill>
                <a:srgbClr val="002060"/>
              </a:solidFill>
              <a:latin typeface="Gill Sans"/>
              <a:ea typeface="Gill Sans"/>
              <a:cs typeface="Gill Sans"/>
              <a:sym typeface="Gill Sans"/>
            </a:endParaRPr>
          </a:p>
          <a:p>
            <a:pPr marL="457200" marR="0" lvl="0" indent="-381000" algn="l" rtl="0">
              <a:lnSpc>
                <a:spcPct val="90000"/>
              </a:lnSpc>
              <a:spcBef>
                <a:spcPts val="0"/>
              </a:spcBef>
              <a:spcAft>
                <a:spcPts val="0"/>
              </a:spcAft>
              <a:buClr>
                <a:schemeClr val="dk1"/>
              </a:buClr>
              <a:buSzPts val="1200"/>
              <a:buFont typeface="Arial" panose="020B0604020202020204" pitchFamily="34" charset="0"/>
              <a:buChar char="•"/>
            </a:pPr>
            <a:endParaRPr sz="1200" dirty="0">
              <a:solidFill>
                <a:srgbClr val="002060"/>
              </a:solidFill>
              <a:latin typeface="Gill Sans"/>
              <a:ea typeface="Gill Sans"/>
              <a:cs typeface="Gill Sans"/>
              <a:sym typeface="Gill Sans"/>
            </a:endParaRPr>
          </a:p>
          <a:p>
            <a:pPr marL="342900" marR="0" lvl="0" indent="-342900" algn="l" rtl="0">
              <a:lnSpc>
                <a:spcPct val="90000"/>
              </a:lnSpc>
              <a:spcBef>
                <a:spcPts val="0"/>
              </a:spcBef>
              <a:spcAft>
                <a:spcPts val="0"/>
              </a:spcAft>
              <a:buClr>
                <a:schemeClr val="dk1"/>
              </a:buClr>
              <a:buSzPts val="2400"/>
              <a:buFont typeface="Wingdings" panose="05000000000000000000" pitchFamily="2" charset="2"/>
              <a:buChar char="Ø"/>
            </a:pPr>
            <a:r>
              <a:rPr lang="en-CA" sz="2400" dirty="0">
                <a:solidFill>
                  <a:srgbClr val="002060"/>
                </a:solidFill>
                <a:latin typeface="Gill Sans"/>
                <a:ea typeface="Gill Sans"/>
                <a:cs typeface="Gill Sans"/>
                <a:sym typeface="Gill Sans"/>
              </a:rPr>
              <a:t>Leapfrog development, generally north of the Greenbelt; and,</a:t>
            </a:r>
            <a:endParaRPr dirty="0">
              <a:solidFill>
                <a:srgbClr val="002060"/>
              </a:solidFill>
            </a:endParaRPr>
          </a:p>
          <a:p>
            <a:pPr marL="457200" marR="0" lvl="0" indent="-381000" algn="l" rtl="0">
              <a:lnSpc>
                <a:spcPct val="90000"/>
              </a:lnSpc>
              <a:spcBef>
                <a:spcPts val="0"/>
              </a:spcBef>
              <a:spcAft>
                <a:spcPts val="0"/>
              </a:spcAft>
              <a:buClr>
                <a:schemeClr val="dk1"/>
              </a:buClr>
              <a:buSzPts val="1200"/>
              <a:buFont typeface="Arial" panose="020B0604020202020204" pitchFamily="34" charset="0"/>
              <a:buChar char="•"/>
            </a:pPr>
            <a:endParaRPr lang="en-CA" sz="1200" dirty="0">
              <a:solidFill>
                <a:srgbClr val="002060"/>
              </a:solidFill>
              <a:latin typeface="Gill Sans"/>
              <a:ea typeface="Gill Sans"/>
              <a:cs typeface="Gill Sans"/>
              <a:sym typeface="Gill Sans"/>
            </a:endParaRPr>
          </a:p>
          <a:p>
            <a:pPr marL="457200" marR="0" lvl="0" indent="-381000" algn="l" rtl="0">
              <a:lnSpc>
                <a:spcPct val="90000"/>
              </a:lnSpc>
              <a:spcBef>
                <a:spcPts val="0"/>
              </a:spcBef>
              <a:spcAft>
                <a:spcPts val="0"/>
              </a:spcAft>
              <a:buClr>
                <a:schemeClr val="dk1"/>
              </a:buClr>
              <a:buSzPts val="1200"/>
              <a:buFont typeface="Arial" panose="020B0604020202020204" pitchFamily="34" charset="0"/>
              <a:buChar char="•"/>
            </a:pPr>
            <a:endParaRPr sz="1200" dirty="0">
              <a:solidFill>
                <a:srgbClr val="002060"/>
              </a:solidFill>
              <a:latin typeface="Gill Sans"/>
              <a:ea typeface="Gill Sans"/>
              <a:cs typeface="Gill Sans"/>
              <a:sym typeface="Gill Sans"/>
            </a:endParaRPr>
          </a:p>
          <a:p>
            <a:pPr marL="342900" marR="0" lvl="0" indent="-342900" algn="l" rtl="0">
              <a:lnSpc>
                <a:spcPct val="90000"/>
              </a:lnSpc>
              <a:spcBef>
                <a:spcPts val="0"/>
              </a:spcBef>
              <a:spcAft>
                <a:spcPts val="0"/>
              </a:spcAft>
              <a:buClr>
                <a:schemeClr val="dk1"/>
              </a:buClr>
              <a:buSzPts val="2400"/>
              <a:buFont typeface="Wingdings" panose="05000000000000000000" pitchFamily="2" charset="2"/>
              <a:buChar char="Ø"/>
            </a:pPr>
            <a:r>
              <a:rPr lang="en-CA" sz="2400" b="1" dirty="0">
                <a:solidFill>
                  <a:srgbClr val="002060"/>
                </a:solidFill>
                <a:latin typeface="Gill Sans"/>
                <a:ea typeface="Gill Sans"/>
                <a:cs typeface="Gill Sans"/>
                <a:sym typeface="Gill Sans"/>
              </a:rPr>
              <a:t>Over-development of the Contested Countryside </a:t>
            </a:r>
            <a:r>
              <a:rPr lang="en-CA" sz="2400" dirty="0">
                <a:solidFill>
                  <a:srgbClr val="002060"/>
                </a:solidFill>
                <a:latin typeface="Gill Sans"/>
                <a:ea typeface="Gill Sans"/>
                <a:cs typeface="Gill Sans"/>
                <a:sym typeface="Gill Sans"/>
              </a:rPr>
              <a:t>- land between existing urban areas above  Lake Ontario and below the southern boundary of the Greenbelt.</a:t>
            </a:r>
          </a:p>
          <a:p>
            <a:pPr marR="0" lvl="0" algn="l" rtl="0">
              <a:lnSpc>
                <a:spcPct val="90000"/>
              </a:lnSpc>
              <a:spcBef>
                <a:spcPts val="0"/>
              </a:spcBef>
              <a:spcAft>
                <a:spcPts val="0"/>
              </a:spcAft>
              <a:buClr>
                <a:schemeClr val="dk1"/>
              </a:buClr>
              <a:buSzPts val="2400"/>
            </a:pPr>
            <a:endParaRPr lang="en-CA" sz="2400" dirty="0">
              <a:solidFill>
                <a:srgbClr val="002060"/>
              </a:solidFill>
              <a:latin typeface="Gill Sans"/>
              <a:sym typeface="Gill Sans"/>
            </a:endParaRPr>
          </a:p>
        </p:txBody>
      </p:sp>
      <p:sp>
        <p:nvSpPr>
          <p:cNvPr id="98" name="Google Shape;98;p3"/>
          <p:cNvSpPr txBox="1"/>
          <p:nvPr/>
        </p:nvSpPr>
        <p:spPr>
          <a:xfrm>
            <a:off x="87282" y="183677"/>
            <a:ext cx="7366814" cy="1255688"/>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CA" sz="2800" b="1" dirty="0">
                <a:solidFill>
                  <a:srgbClr val="002060"/>
                </a:solidFill>
                <a:latin typeface="Gill Sans"/>
                <a:ea typeface="Gill Sans"/>
                <a:cs typeface="Gill Sans"/>
                <a:sym typeface="Gill Sans"/>
              </a:rPr>
              <a:t>Issues where development can negatively impact areas both within and outside </a:t>
            </a:r>
          </a:p>
          <a:p>
            <a:pPr marL="0" marR="0" lvl="0" indent="0" algn="l" rtl="0">
              <a:lnSpc>
                <a:spcPct val="90000"/>
              </a:lnSpc>
              <a:spcBef>
                <a:spcPts val="0"/>
              </a:spcBef>
              <a:spcAft>
                <a:spcPts val="0"/>
              </a:spcAft>
              <a:buNone/>
            </a:pPr>
            <a:r>
              <a:rPr lang="en-CA" sz="2800" b="1" dirty="0">
                <a:solidFill>
                  <a:srgbClr val="002060"/>
                </a:solidFill>
                <a:latin typeface="Gill Sans"/>
                <a:ea typeface="Gill Sans"/>
                <a:cs typeface="Gill Sans"/>
                <a:sym typeface="Gill Sans"/>
              </a:rPr>
              <a:t>of the Greenbelt include:</a:t>
            </a:r>
          </a:p>
        </p:txBody>
      </p:sp>
      <p:pic>
        <p:nvPicPr>
          <p:cNvPr id="7" name="Google Shape;88;p2">
            <a:extLst>
              <a:ext uri="{FF2B5EF4-FFF2-40B4-BE49-F238E27FC236}">
                <a16:creationId xmlns:a16="http://schemas.microsoft.com/office/drawing/2014/main" id="{2155050E-1534-4D9C-BCDC-D40BE11CA2AD}"/>
              </a:ext>
            </a:extLst>
          </p:cNvPr>
          <p:cNvPicPr preferRelativeResize="0"/>
          <p:nvPr/>
        </p:nvPicPr>
        <p:blipFill rotWithShape="1">
          <a:blip r:embed="rId3">
            <a:alphaModFix/>
          </a:blip>
          <a:srcRect/>
          <a:stretch/>
        </p:blipFill>
        <p:spPr>
          <a:xfrm>
            <a:off x="5514899" y="1005420"/>
            <a:ext cx="6319611" cy="4685450"/>
          </a:xfrm>
          <a:prstGeom prst="rect">
            <a:avLst/>
          </a:prstGeom>
          <a:noFill/>
          <a:ln>
            <a:noFill/>
          </a:ln>
        </p:spPr>
      </p:pic>
      <p:pic>
        <p:nvPicPr>
          <p:cNvPr id="6" name="Google Shape;188;p14">
            <a:extLst>
              <a:ext uri="{FF2B5EF4-FFF2-40B4-BE49-F238E27FC236}">
                <a16:creationId xmlns:a16="http://schemas.microsoft.com/office/drawing/2014/main" id="{4FAAADC0-D541-41B4-9DDD-A0F2C7AC1CD9}"/>
              </a:ext>
            </a:extLst>
          </p:cNvPr>
          <p:cNvPicPr preferRelativeResize="0"/>
          <p:nvPr/>
        </p:nvPicPr>
        <p:blipFill rotWithShape="1">
          <a:blip r:embed="rId4">
            <a:alphaModFix/>
          </a:blip>
          <a:srcRect/>
          <a:stretch/>
        </p:blipFill>
        <p:spPr>
          <a:xfrm>
            <a:off x="10111586" y="6175513"/>
            <a:ext cx="1722924" cy="4799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4"/>
          <p:cNvSpPr txBox="1"/>
          <p:nvPr/>
        </p:nvSpPr>
        <p:spPr>
          <a:xfrm>
            <a:off x="360301" y="450954"/>
            <a:ext cx="4183563" cy="94543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Gill Sans"/>
              <a:buNone/>
            </a:pPr>
            <a:r>
              <a:rPr lang="en-CA" sz="2800" b="1" i="0" cap="none" dirty="0">
                <a:solidFill>
                  <a:srgbClr val="002060"/>
                </a:solidFill>
                <a:latin typeface="Gill Sans"/>
                <a:ea typeface="Gill Sans"/>
                <a:cs typeface="Gill Sans"/>
                <a:sym typeface="Gill Sans"/>
              </a:rPr>
              <a:t>THE CONTESTED </a:t>
            </a:r>
            <a:endParaRPr b="1" dirty="0">
              <a:solidFill>
                <a:srgbClr val="002060"/>
              </a:solidFill>
            </a:endParaRPr>
          </a:p>
          <a:p>
            <a:pPr marL="0" marR="0" lvl="0" indent="0" algn="l" rtl="0">
              <a:lnSpc>
                <a:spcPct val="90000"/>
              </a:lnSpc>
              <a:spcBef>
                <a:spcPts val="0"/>
              </a:spcBef>
              <a:spcAft>
                <a:spcPts val="0"/>
              </a:spcAft>
              <a:buClr>
                <a:schemeClr val="dk1"/>
              </a:buClr>
              <a:buSzPts val="2800"/>
              <a:buFont typeface="Gill Sans"/>
              <a:buNone/>
            </a:pPr>
            <a:r>
              <a:rPr lang="en-CA" sz="2800" b="1" i="0" cap="none" dirty="0">
                <a:solidFill>
                  <a:srgbClr val="002060"/>
                </a:solidFill>
                <a:latin typeface="Gill Sans"/>
                <a:ea typeface="Gill Sans"/>
                <a:cs typeface="Gill Sans"/>
                <a:sym typeface="Gill Sans"/>
              </a:rPr>
              <a:t>           COUNTRYSIDE</a:t>
            </a:r>
            <a:endParaRPr b="1" dirty="0">
              <a:solidFill>
                <a:srgbClr val="002060"/>
              </a:solidFill>
            </a:endParaRPr>
          </a:p>
        </p:txBody>
      </p:sp>
      <p:sp>
        <p:nvSpPr>
          <p:cNvPr id="105" name="Google Shape;105;p4"/>
          <p:cNvSpPr/>
          <p:nvPr/>
        </p:nvSpPr>
        <p:spPr>
          <a:xfrm>
            <a:off x="106017" y="1542162"/>
            <a:ext cx="5989983" cy="46781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400" dirty="0">
                <a:solidFill>
                  <a:srgbClr val="002060"/>
                </a:solidFill>
                <a:latin typeface="Gill Sans"/>
                <a:ea typeface="Gill Sans"/>
                <a:cs typeface="Gill Sans"/>
                <a:sym typeface="Gill Sans"/>
              </a:rPr>
              <a:t>The project focused on the third of these potentially negative impacts, the </a:t>
            </a:r>
            <a:endParaRPr dirty="0">
              <a:solidFill>
                <a:srgbClr val="002060"/>
              </a:solidFill>
            </a:endParaRPr>
          </a:p>
          <a:p>
            <a:pPr marL="0" marR="0" lvl="0" indent="0" algn="l" rtl="0">
              <a:spcBef>
                <a:spcPts val="0"/>
              </a:spcBef>
              <a:spcAft>
                <a:spcPts val="0"/>
              </a:spcAft>
              <a:buNone/>
            </a:pPr>
            <a:r>
              <a:rPr lang="en-CA" sz="2400" dirty="0">
                <a:solidFill>
                  <a:srgbClr val="002060"/>
                </a:solidFill>
                <a:latin typeface="Gill Sans"/>
                <a:ea typeface="Gill Sans"/>
                <a:cs typeface="Gill Sans"/>
                <a:sym typeface="Gill Sans"/>
              </a:rPr>
              <a:t>Contested Countryside, shown here in pink in a drawing that also depicts upper tier municipal boundaries.</a:t>
            </a:r>
            <a:endParaRPr dirty="0">
              <a:solidFill>
                <a:srgbClr val="002060"/>
              </a:solidFill>
            </a:endParaRPr>
          </a:p>
          <a:p>
            <a:pPr marL="0" marR="0" lvl="0" indent="0" algn="l" rtl="0">
              <a:spcBef>
                <a:spcPts val="0"/>
              </a:spcBef>
              <a:spcAft>
                <a:spcPts val="0"/>
              </a:spcAft>
              <a:buNone/>
            </a:pPr>
            <a:endParaRPr sz="1200" dirty="0">
              <a:solidFill>
                <a:srgbClr val="002060"/>
              </a:solidFill>
              <a:latin typeface="Gill Sans"/>
              <a:ea typeface="Gill Sans"/>
              <a:cs typeface="Gill Sans"/>
              <a:sym typeface="Gill Sans"/>
            </a:endParaRPr>
          </a:p>
          <a:p>
            <a:pPr marL="0" marR="0" lvl="0" indent="0" algn="l" rtl="0">
              <a:spcBef>
                <a:spcPts val="0"/>
              </a:spcBef>
              <a:spcAft>
                <a:spcPts val="0"/>
              </a:spcAft>
              <a:buNone/>
            </a:pPr>
            <a:r>
              <a:rPr lang="en-CA" sz="2400" dirty="0">
                <a:solidFill>
                  <a:srgbClr val="002060"/>
                </a:solidFill>
                <a:latin typeface="Gill Sans"/>
                <a:ea typeface="Gill Sans"/>
                <a:cs typeface="Gill Sans"/>
                <a:sym typeface="Gill Sans"/>
              </a:rPr>
              <a:t>The project mapped key features and identified three development scenarios for the future:</a:t>
            </a:r>
          </a:p>
          <a:p>
            <a:pPr marL="285750" marR="0" lvl="0" indent="-285750" algn="l" rtl="0">
              <a:spcBef>
                <a:spcPts val="0"/>
              </a:spcBef>
              <a:spcAft>
                <a:spcPts val="0"/>
              </a:spcAft>
              <a:buFont typeface="Wingdings" panose="05000000000000000000" pitchFamily="2" charset="2"/>
              <a:buChar char="Ø"/>
            </a:pPr>
            <a:r>
              <a:rPr lang="en-CA" sz="2300" b="1" dirty="0">
                <a:solidFill>
                  <a:srgbClr val="002060"/>
                </a:solidFill>
                <a:latin typeface="Gill Sans"/>
                <a:sym typeface="Gill Sans"/>
              </a:rPr>
              <a:t>Full Urban Build-out;</a:t>
            </a:r>
          </a:p>
          <a:p>
            <a:pPr marL="285750" marR="0" lvl="0" indent="-285750" algn="l" rtl="0">
              <a:spcBef>
                <a:spcPts val="0"/>
              </a:spcBef>
              <a:spcAft>
                <a:spcPts val="0"/>
              </a:spcAft>
              <a:buFont typeface="Wingdings" panose="05000000000000000000" pitchFamily="2" charset="2"/>
              <a:buChar char="Ø"/>
            </a:pPr>
            <a:r>
              <a:rPr lang="en-CA" sz="2300" b="1" dirty="0">
                <a:solidFill>
                  <a:srgbClr val="002060"/>
                </a:solidFill>
                <a:latin typeface="Gill Sans"/>
                <a:sym typeface="Gill Sans"/>
              </a:rPr>
              <a:t>A Maximum Conservation Approach; &amp;,</a:t>
            </a:r>
          </a:p>
          <a:p>
            <a:pPr marL="285750" marR="0" lvl="0" indent="-285750" algn="l" rtl="0">
              <a:spcBef>
                <a:spcPts val="0"/>
              </a:spcBef>
              <a:spcAft>
                <a:spcPts val="0"/>
              </a:spcAft>
              <a:buFont typeface="Wingdings" panose="05000000000000000000" pitchFamily="2" charset="2"/>
              <a:buChar char="Ø"/>
            </a:pPr>
            <a:r>
              <a:rPr lang="en-CA" sz="2300" b="1" dirty="0">
                <a:solidFill>
                  <a:srgbClr val="002060"/>
                </a:solidFill>
                <a:latin typeface="Gill Sans"/>
                <a:sym typeface="Gill Sans"/>
              </a:rPr>
              <a:t>The Balanced Approach</a:t>
            </a:r>
            <a:r>
              <a:rPr lang="en-CA" sz="2400" dirty="0">
                <a:solidFill>
                  <a:srgbClr val="002060"/>
                </a:solidFill>
                <a:latin typeface="Gill Sans"/>
                <a:sym typeface="Gill Sans"/>
              </a:rPr>
              <a:t>.</a:t>
            </a:r>
          </a:p>
          <a:p>
            <a:pPr marR="0" lvl="0" algn="l" rtl="0">
              <a:spcBef>
                <a:spcPts val="0"/>
              </a:spcBef>
              <a:spcAft>
                <a:spcPts val="0"/>
              </a:spcAft>
            </a:pPr>
            <a:endParaRPr lang="en-CA" sz="2400" dirty="0">
              <a:solidFill>
                <a:srgbClr val="002060"/>
              </a:solidFill>
              <a:latin typeface="Gill Sans"/>
              <a:sym typeface="Gill Sans"/>
            </a:endParaRPr>
          </a:p>
        </p:txBody>
      </p:sp>
      <p:pic>
        <p:nvPicPr>
          <p:cNvPr id="106" name="Google Shape;106;p4"/>
          <p:cNvPicPr preferRelativeResize="0"/>
          <p:nvPr/>
        </p:nvPicPr>
        <p:blipFill rotWithShape="1">
          <a:blip r:embed="rId3">
            <a:alphaModFix/>
          </a:blip>
          <a:srcRect/>
          <a:stretch/>
        </p:blipFill>
        <p:spPr>
          <a:xfrm>
            <a:off x="6096000" y="281482"/>
            <a:ext cx="5323108" cy="5617874"/>
          </a:xfrm>
          <a:prstGeom prst="rect">
            <a:avLst/>
          </a:prstGeom>
          <a:noFill/>
          <a:ln>
            <a:noFill/>
          </a:ln>
        </p:spPr>
      </p:pic>
      <p:pic>
        <p:nvPicPr>
          <p:cNvPr id="6" name="Google Shape;188;p14">
            <a:extLst>
              <a:ext uri="{FF2B5EF4-FFF2-40B4-BE49-F238E27FC236}">
                <a16:creationId xmlns:a16="http://schemas.microsoft.com/office/drawing/2014/main" id="{F0F934FC-AF42-4F70-AFA5-68BDA74E72AB}"/>
              </a:ext>
            </a:extLst>
          </p:cNvPr>
          <p:cNvPicPr preferRelativeResize="0"/>
          <p:nvPr/>
        </p:nvPicPr>
        <p:blipFill rotWithShape="1">
          <a:blip r:embed="rId4">
            <a:alphaModFix/>
          </a:blip>
          <a:srcRect/>
          <a:stretch/>
        </p:blipFill>
        <p:spPr>
          <a:xfrm>
            <a:off x="10111586" y="6175513"/>
            <a:ext cx="1722924" cy="4799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5"/>
          <p:cNvSpPr/>
          <p:nvPr/>
        </p:nvSpPr>
        <p:spPr>
          <a:xfrm>
            <a:off x="508318" y="1690540"/>
            <a:ext cx="5426150" cy="43396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CA" sz="2400" dirty="0">
                <a:solidFill>
                  <a:srgbClr val="002060"/>
                </a:solidFill>
                <a:latin typeface="Gill Sans"/>
                <a:ea typeface="Gill Sans"/>
                <a:cs typeface="Gill Sans"/>
                <a:sym typeface="Gill Sans"/>
              </a:rPr>
              <a:t>Competing visions for the Contested Countryside center on protecting ecological goods and services vs converting land and aquatic systems to other uses. </a:t>
            </a:r>
            <a:endParaRPr dirty="0">
              <a:solidFill>
                <a:srgbClr val="002060"/>
              </a:solidFill>
            </a:endParaRPr>
          </a:p>
          <a:p>
            <a:pPr marL="0" marR="0" lvl="0" indent="0" algn="l" rtl="0">
              <a:spcBef>
                <a:spcPts val="0"/>
              </a:spcBef>
              <a:spcAft>
                <a:spcPts val="0"/>
              </a:spcAft>
              <a:buNone/>
            </a:pPr>
            <a:endParaRPr sz="1200" dirty="0">
              <a:solidFill>
                <a:srgbClr val="002060"/>
              </a:solidFill>
              <a:latin typeface="Gill Sans"/>
              <a:ea typeface="Gill Sans"/>
              <a:cs typeface="Gill Sans"/>
              <a:sym typeface="Gill Sans"/>
            </a:endParaRPr>
          </a:p>
          <a:p>
            <a:pPr marL="0" marR="0" lvl="0" indent="0" algn="l" rtl="0">
              <a:spcBef>
                <a:spcPts val="0"/>
              </a:spcBef>
              <a:spcAft>
                <a:spcPts val="0"/>
              </a:spcAft>
              <a:buNone/>
            </a:pPr>
            <a:r>
              <a:rPr lang="en-CA" sz="2400" dirty="0">
                <a:solidFill>
                  <a:srgbClr val="002060"/>
                </a:solidFill>
                <a:latin typeface="Gill Sans"/>
                <a:ea typeface="Gill Sans"/>
                <a:cs typeface="Gill Sans"/>
                <a:sym typeface="Gill Sans"/>
              </a:rPr>
              <a:t>Issues involve free market investment vs protecting lands; sprawl vs density; how to maintain regional ecological integrity; local food security; affordability; complete communities vs long commutes, and more.</a:t>
            </a:r>
            <a:endParaRPr dirty="0">
              <a:solidFill>
                <a:srgbClr val="002060"/>
              </a:solidFill>
            </a:endParaRPr>
          </a:p>
        </p:txBody>
      </p:sp>
      <p:pic>
        <p:nvPicPr>
          <p:cNvPr id="113" name="Google Shape;113;p5"/>
          <p:cNvPicPr preferRelativeResize="0"/>
          <p:nvPr/>
        </p:nvPicPr>
        <p:blipFill rotWithShape="1">
          <a:blip r:embed="rId3">
            <a:alphaModFix/>
          </a:blip>
          <a:srcRect/>
          <a:stretch/>
        </p:blipFill>
        <p:spPr>
          <a:xfrm>
            <a:off x="6096000" y="281482"/>
            <a:ext cx="5323108" cy="5617874"/>
          </a:xfrm>
          <a:prstGeom prst="rect">
            <a:avLst/>
          </a:prstGeom>
          <a:noFill/>
          <a:ln>
            <a:noFill/>
          </a:ln>
        </p:spPr>
      </p:pic>
      <p:sp>
        <p:nvSpPr>
          <p:cNvPr id="115" name="Google Shape;115;p5"/>
          <p:cNvSpPr txBox="1"/>
          <p:nvPr/>
        </p:nvSpPr>
        <p:spPr>
          <a:xfrm>
            <a:off x="627588" y="605039"/>
            <a:ext cx="4183563" cy="98652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Gill Sans"/>
              <a:buNone/>
            </a:pPr>
            <a:r>
              <a:rPr lang="en-CA" sz="2800" b="1" i="0" cap="none" dirty="0">
                <a:solidFill>
                  <a:srgbClr val="002060"/>
                </a:solidFill>
                <a:latin typeface="Gill Sans"/>
                <a:ea typeface="Gill Sans"/>
                <a:cs typeface="Gill Sans"/>
                <a:sym typeface="Gill Sans"/>
              </a:rPr>
              <a:t>WHAT DO WE MEAN BY CONTESTED?</a:t>
            </a:r>
            <a:endParaRPr b="1" dirty="0">
              <a:solidFill>
                <a:srgbClr val="002060"/>
              </a:solidFill>
            </a:endParaRPr>
          </a:p>
        </p:txBody>
      </p:sp>
      <p:pic>
        <p:nvPicPr>
          <p:cNvPr id="7" name="Google Shape;188;p14">
            <a:extLst>
              <a:ext uri="{FF2B5EF4-FFF2-40B4-BE49-F238E27FC236}">
                <a16:creationId xmlns:a16="http://schemas.microsoft.com/office/drawing/2014/main" id="{FEB10447-8356-4A37-8472-C5872E0D1DFF}"/>
              </a:ext>
            </a:extLst>
          </p:cNvPr>
          <p:cNvPicPr preferRelativeResize="0"/>
          <p:nvPr/>
        </p:nvPicPr>
        <p:blipFill rotWithShape="1">
          <a:blip r:embed="rId4">
            <a:alphaModFix/>
          </a:blip>
          <a:srcRect/>
          <a:stretch/>
        </p:blipFill>
        <p:spPr>
          <a:xfrm>
            <a:off x="10111586" y="6175513"/>
            <a:ext cx="1722924" cy="479965"/>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15431</TotalTime>
  <Words>2006</Words>
  <Application>Microsoft Office PowerPoint</Application>
  <PresentationFormat>Widescreen</PresentationFormat>
  <Paragraphs>177</Paragraphs>
  <Slides>25</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Wingdings</vt:lpstr>
      <vt:lpstr>Gill Sans</vt:lpstr>
      <vt:lpstr>Calibri</vt:lpstr>
      <vt:lpstr>Arial</vt:lpstr>
      <vt:lpstr>Roboto</vt:lpstr>
      <vt:lpstr>Material</vt:lpstr>
      <vt:lpstr>DEVELOPMENT SCENARIOS AND A MAPPING TOOL TO PROTECT THE CONTESTED COUNTRYSIDE</vt:lpstr>
      <vt:lpstr>PowerPoint Presentation</vt:lpstr>
      <vt:lpstr>PowerPoint Presentation</vt:lpstr>
      <vt:lpstr>PowerPoint Presentation</vt:lpstr>
      <vt:lpstr>PowerPoint Presentation</vt:lpstr>
      <vt:lpstr>Ontario’s Greenbelt is one of the largest in the world, protecting natural and agricultural lands in the Niagara Escarpment, the Oak Ridges Moraine, and the protected countryside within the Greenbelt, as well as numerous urban river valleys flowing from the Greenbelt to Lake Ontario.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SCENARIOS FOR THE CONTESTED COUNTRYSIDE</dc:title>
  <dc:creator>Prashant Balachandar</dc:creator>
  <cp:lastModifiedBy>Andrew</cp:lastModifiedBy>
  <cp:revision>101</cp:revision>
  <dcterms:created xsi:type="dcterms:W3CDTF">2022-05-31T22:28:24Z</dcterms:created>
  <dcterms:modified xsi:type="dcterms:W3CDTF">2022-09-17T23:19:10Z</dcterms:modified>
</cp:coreProperties>
</file>